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9"/>
  </p:notesMasterIdLst>
  <p:sldIdLst>
    <p:sldId id="256" r:id="rId3"/>
    <p:sldId id="257" r:id="rId4"/>
    <p:sldId id="258" r:id="rId5"/>
    <p:sldId id="260" r:id="rId6"/>
    <p:sldId id="282" r:id="rId7"/>
    <p:sldId id="262" r:id="rId8"/>
    <p:sldId id="281" r:id="rId9"/>
    <p:sldId id="264" r:id="rId10"/>
    <p:sldId id="265" r:id="rId11"/>
    <p:sldId id="267" r:id="rId12"/>
    <p:sldId id="268" r:id="rId13"/>
    <p:sldId id="269" r:id="rId14"/>
    <p:sldId id="273" r:id="rId15"/>
    <p:sldId id="274" r:id="rId16"/>
    <p:sldId id="280"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488"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82358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96" name="Shape 9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endParaRPr sz="1200">
              <a:latin typeface="Times New Roman"/>
              <a:ea typeface="Times New Roman"/>
              <a:cs typeface="Times New Roman"/>
              <a:sym typeface="Times New Roman"/>
            </a:endParaRPr>
          </a:p>
        </p:txBody>
      </p:sp>
      <p:sp>
        <p:nvSpPr>
          <p:cNvPr id="259" name="Shape 25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30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
        <p:nvSpPr>
          <p:cNvPr id="270" name="Shape 27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10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57" name="Shape 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sz="1200" b="0" i="0" u="none" strike="noStrike" cap="none" smtClean="0">
                <a:solidFill>
                  <a:schemeClr val="dk1"/>
                </a:solidFill>
                <a:latin typeface="Arial"/>
                <a:ea typeface="Arial"/>
                <a:cs typeface="Arial"/>
                <a:sym typeface="Arial"/>
              </a:rPr>
              <a:t> </a:t>
            </a:r>
            <a:endParaRPr lang="en-US" sz="1200" b="0" i="0" u="none" strike="noStrike" cap="none" dirty="0">
              <a:solidFill>
                <a:schemeClr val="dk1"/>
              </a:solidFill>
              <a:latin typeface="Arial"/>
              <a:ea typeface="Arial"/>
              <a:cs typeface="Arial"/>
              <a:sym typeface="Arial"/>
            </a:endParaRPr>
          </a:p>
        </p:txBody>
      </p:sp>
      <p:sp>
        <p:nvSpPr>
          <p:cNvPr id="65" name="Shape 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200">
                <a:latin typeface="Times New Roman"/>
                <a:ea typeface="Times New Roman"/>
                <a:cs typeface="Times New Roman"/>
                <a:sym typeface="Times New Roman"/>
              </a:rPr>
              <a:t>Our mission is to transform how the world builds software. </a:t>
            </a:r>
          </a:p>
          <a:p>
            <a:pPr lvl="0" rtl="0">
              <a:spcBef>
                <a:spcPts val="0"/>
              </a:spcBef>
              <a:buNone/>
            </a:pPr>
            <a:endParaRPr sz="1200">
              <a:latin typeface="Times New Roman"/>
              <a:ea typeface="Times New Roman"/>
              <a:cs typeface="Times New Roman"/>
              <a:sym typeface="Times New Roman"/>
            </a:endParaRPr>
          </a:p>
          <a:p>
            <a:pPr lvl="0" rtl="0">
              <a:spcBef>
                <a:spcPts val="0"/>
              </a:spcBef>
              <a:buNone/>
            </a:pPr>
            <a:r>
              <a:rPr lang="en-US" sz="1200">
                <a:latin typeface="Times New Roman"/>
                <a:ea typeface="Times New Roman"/>
                <a:cs typeface="Times New Roman"/>
                <a:sym typeface="Times New Roman"/>
              </a:rPr>
              <a:t>A few years ago, Rob Mee (CEO of Pivotal) created that mission when Pivotal Labs was working to shape the software development cultures of Internet giants such as Google, Twitter, eBay, etc. At the time, since Pivotal was so small, it felt aspirational. </a:t>
            </a:r>
          </a:p>
          <a:p>
            <a:pPr lvl="0" rtl="0">
              <a:spcBef>
                <a:spcPts val="0"/>
              </a:spcBef>
              <a:buNone/>
            </a:pPr>
            <a:endParaRPr sz="1200">
              <a:latin typeface="Times New Roman"/>
              <a:ea typeface="Times New Roman"/>
              <a:cs typeface="Times New Roman"/>
              <a:sym typeface="Times New Roman"/>
            </a:endParaRPr>
          </a:p>
          <a:p>
            <a:pPr lvl="0" rtl="0">
              <a:spcBef>
                <a:spcPts val="0"/>
              </a:spcBef>
              <a:buClr>
                <a:srgbClr val="000000"/>
              </a:buClr>
              <a:buSzPct val="91666"/>
              <a:buFont typeface="Arial"/>
              <a:buNone/>
            </a:pPr>
            <a:r>
              <a:rPr lang="en-US" sz="1200">
                <a:latin typeface="Times New Roman"/>
                <a:ea typeface="Times New Roman"/>
                <a:cs typeface="Times New Roman"/>
                <a:sym typeface="Times New Roman"/>
              </a:rPr>
              <a:t>Now, at scale, we have over 2,500 employees across 20 worldwide office locations—so when you help the world’s largest companies couple software proficiency and 100 years of industry-specific experience, then it starts to feel like we are transforming how the world build software [in partnership with our customers].</a:t>
            </a:r>
          </a:p>
          <a:p>
            <a:pPr lvl="0" rtl="0">
              <a:spcBef>
                <a:spcPts val="0"/>
              </a:spcBef>
              <a:buClr>
                <a:srgbClr val="000000"/>
              </a:buClr>
              <a:buSzPct val="91666"/>
              <a:buFont typeface="Arial"/>
              <a:buNone/>
            </a:pPr>
            <a:r>
              <a:rPr lang="en-US" sz="1200">
                <a:latin typeface="Times New Roman"/>
                <a:ea typeface="Times New Roman"/>
                <a:cs typeface="Times New Roman"/>
                <a:sym typeface="Times New Roman"/>
              </a:rPr>
              <a:t> </a:t>
            </a:r>
          </a:p>
          <a:p>
            <a:pPr lvl="0" rtl="0">
              <a:spcBef>
                <a:spcPts val="0"/>
              </a:spcBef>
              <a:buClr>
                <a:schemeClr val="dk1"/>
              </a:buClr>
              <a:buSzPct val="25000"/>
              <a:buFont typeface="Arial"/>
              <a:buNone/>
            </a:pPr>
            <a:endParaRPr sz="1200">
              <a:latin typeface="Times New Roman"/>
              <a:ea typeface="Times New Roman"/>
              <a:cs typeface="Times New Roman"/>
              <a:sym typeface="Times New Roman"/>
            </a:endParaRPr>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spcBef>
                <a:spcPts val="0"/>
              </a:spcBef>
              <a:buSzPct val="25000"/>
              <a:buNone/>
            </a:pPr>
            <a:r>
              <a:rPr lang="en-US" sz="1200">
                <a:latin typeface="Times New Roman"/>
                <a:ea typeface="Times New Roman"/>
                <a:cs typeface="Times New Roman"/>
                <a:sym typeface="Times New Roman"/>
              </a:rPr>
              <a:t>One of the most interesting things about software development, increasing use of open source, and increasing use of SaaS-type solutions, an assumption many people might make is that the need to create custom software for an enterprise will diminish over time.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But, it turns out that’s not really true… it’s not the trend.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Gartner did a report, and their analysis showed that by 2020, 75% of application development will be built… not bought. In other words, it will be custom built.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This supports our belief that enterprises need to become software development companies themselves. Because the areas of their business that they need to focus on in order to differentiate themselves from their competition will increasingly be in software. They’ll be building these software applications themselves, or with a partner like Pivotal. </a:t>
            </a:r>
          </a:p>
        </p:txBody>
      </p:sp>
      <p:sp>
        <p:nvSpPr>
          <p:cNvPr id="113" name="Shape 11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200">
                <a:latin typeface="Times New Roman"/>
                <a:ea typeface="Times New Roman"/>
                <a:cs typeface="Times New Roman"/>
                <a:sym typeface="Times New Roman"/>
              </a:rPr>
              <a:t>As a result, only 12% of the Fortune 500 companies in 1955 are still on the list 59 years later in 2014—almost 88% of the companies from 1955 have either gone bankrupt, merged, or still exist but have fallen off the Fortune 500 rankings. </a:t>
            </a:r>
          </a:p>
          <a:p>
            <a:pPr lvl="0" rtl="0">
              <a:spcBef>
                <a:spcPts val="0"/>
              </a:spcBef>
              <a:buNone/>
            </a:pPr>
            <a:endParaRPr sz="1200">
              <a:latin typeface="Times New Roman"/>
              <a:ea typeface="Times New Roman"/>
              <a:cs typeface="Times New Roman"/>
              <a:sym typeface="Times New Roman"/>
            </a:endParaRPr>
          </a:p>
          <a:p>
            <a:pPr lvl="0" rtl="0">
              <a:spcBef>
                <a:spcPts val="0"/>
              </a:spcBef>
              <a:buClr>
                <a:schemeClr val="dk1"/>
              </a:buClr>
              <a:buSzPct val="91666"/>
              <a:buFont typeface="Arial"/>
              <a:buNone/>
            </a:pPr>
            <a:r>
              <a:rPr lang="en-US" sz="1200">
                <a:latin typeface="Times New Roman"/>
                <a:ea typeface="Times New Roman"/>
                <a:cs typeface="Times New Roman"/>
                <a:sym typeface="Times New Roman"/>
              </a:rPr>
              <a:t>Even worse, most of the former industry titans on the 1955 list are now unrecognizable—forgotten companies today such as Armstrong Rubber, Cone Mills, Hines Lumber, Pacific Vegetable Oil, and Riegel Textile. </a:t>
            </a:r>
          </a:p>
          <a:p>
            <a:pPr lvl="0" rtl="0">
              <a:spcBef>
                <a:spcPts val="0"/>
              </a:spcBef>
              <a:buClr>
                <a:schemeClr val="dk1"/>
              </a:buClr>
              <a:buSzPct val="91666"/>
              <a:buFont typeface="Arial"/>
              <a:buNone/>
            </a:pPr>
            <a:endParaRPr sz="1200">
              <a:latin typeface="Times New Roman"/>
              <a:ea typeface="Times New Roman"/>
              <a:cs typeface="Times New Roman"/>
              <a:sym typeface="Times New Roman"/>
            </a:endParaRPr>
          </a:p>
          <a:p>
            <a:pPr lvl="0" rtl="0">
              <a:spcBef>
                <a:spcPts val="0"/>
              </a:spcBef>
              <a:buNone/>
            </a:pPr>
            <a:endParaRPr sz="1200">
              <a:latin typeface="Times New Roman"/>
              <a:ea typeface="Times New Roman"/>
              <a:cs typeface="Times New Roman"/>
              <a:sym typeface="Times New Roman"/>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Businesses really face two very big challenges. How do they acquire the technical capability? How they transform the culture of the organization, to realize the full potential of these capabilities.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When we talk about becoming a software company, and operating at startup speeds, there’s a couple of things that are needed—a modern cloud platform, modern approach to software development, and very powerful data tools that are integrated with your software.</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One of the primary differences between enterprises and software companies like Google, Facebook or Uber is that the first two—modern cloud platform and modern software methodology—have been taken for granted by software companies for a number of years. When an Uber developer needs more capacity, he or she doesn’t file a ticket with an IT department and ask for a new server. That’s not the way it works. That developer has access to modern cloud technology at their fingertips. And in terms of a modern software development methodology, Pivotal has been working with many of Silicon Valley’s most iconic and admired companies for years. We can attest that they don’t working in the very rapid pedal to the metal way that Pivotal does. But, they work in a slightly less intense version of that… that assumes change is continuous, and they’ll change their software continuously to accommodate. And that alone is the fundamental difference in how software has been done traditionally, and still done in a majority of large companies around the world.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At a minimum, if you don’t have a modern cloud platform and modern software methodology used by software companies—when you’re disrupted, then you don’t have the ability to respond. Moreover, you also cannot even begin to think about becoming a disruptor yourself.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Then for the sophisticated, the use of modern data tools allows companies like Google, Facebook, and Uber to gather feedback from their customers to improve their experience. Moreover, it also gives them access to data that allows them to continuously experiment on ideas to break into new markets.     </a:t>
            </a:r>
          </a:p>
        </p:txBody>
      </p:sp>
      <p:sp>
        <p:nvSpPr>
          <p:cNvPr id="165" name="Shape 16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redmonk.com</a:t>
            </a:r>
            <a:r>
              <a:rPr lang="en-US" dirty="0" smtClean="0"/>
              <a:t>/</a:t>
            </a:r>
            <a:r>
              <a:rPr lang="en-US" dirty="0" err="1" smtClean="0"/>
              <a:t>jgovernor</a:t>
            </a:r>
            <a:r>
              <a:rPr lang="en-US" dirty="0" smtClean="0"/>
              <a:t>/2017/10/25/some-thoughts-on-the-top-contributors-to-github-2017/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Felipe </a:t>
            </a:r>
            <a:r>
              <a:rPr lang="en-US" dirty="0" smtClean="0"/>
              <a:t>Hoffa from the Google </a:t>
            </a:r>
            <a:r>
              <a:rPr lang="en-US" dirty="0" err="1" smtClean="0"/>
              <a:t>Dev</a:t>
            </a:r>
            <a:r>
              <a:rPr lang="en-US" dirty="0" smtClean="0"/>
              <a:t> </a:t>
            </a:r>
            <a:r>
              <a:rPr lang="en-US" dirty="0" err="1" smtClean="0"/>
              <a:t>Rel</a:t>
            </a:r>
            <a:r>
              <a:rPr lang="en-US" dirty="0" smtClean="0"/>
              <a:t> team published some interesting research looking at corporate usage of </a:t>
            </a:r>
            <a:r>
              <a:rPr lang="en-US" dirty="0" err="1" smtClean="0"/>
              <a:t>GitHub</a:t>
            </a:r>
            <a:r>
              <a:rPr lang="en-US" dirty="0" smtClean="0"/>
              <a:t>. Microsoft appears to have ~1,300 employees actively pushing code to 825 top repositories on </a:t>
            </a:r>
            <a:r>
              <a:rPr lang="en-US" dirty="0" err="1" smtClean="0"/>
              <a:t>GitHub</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Google displays ~900 employees active on </a:t>
            </a:r>
            <a:r>
              <a:rPr lang="en-US" dirty="0" err="1" smtClean="0"/>
              <a:t>GitHub</a:t>
            </a:r>
            <a:r>
              <a:rPr lang="en-US" dirty="0" smtClean="0"/>
              <a:t>, who are pushing code to ~1,100 top repositories.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Amazon appears to have only 134 active employees on </a:t>
            </a:r>
            <a:r>
              <a:rPr lang="en-US" dirty="0" err="1" smtClean="0"/>
              <a:t>GitHub</a:t>
            </a:r>
            <a:r>
              <a:rPr lang="en-US" dirty="0" smtClean="0"/>
              <a:t>, pushing code to only 158 top projects.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all the usual caveats on using </a:t>
            </a:r>
            <a:r>
              <a:rPr lang="en-US" dirty="0" err="1" smtClean="0"/>
              <a:t>GitHub</a:t>
            </a:r>
            <a:r>
              <a:rPr lang="en-US" dirty="0" smtClean="0"/>
              <a:t> data notwithstanding, and the limits of this particular analysis, Microsoft has the most contributors by some distance, some 45% more than than Google, but they’re working on a smaller number of top projects. Amazon Web Services meanwhile barely shows up as a contributor. Nothing really surprising in any of this, except, Pivotal is currently contributing as much software to open source projects as IBM. Given IBM has built deservedly solid reputation over time as an open source contributor across various core infrastructure projects, and is at least 150 times bigger than Pivotal, this is fairly impressive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65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sz="1200">
              <a:latin typeface="Times New Roman"/>
              <a:ea typeface="Times New Roman"/>
              <a:cs typeface="Times New Roman"/>
              <a:sym typeface="Times New Roman"/>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
        <p:nvSpPr>
          <p:cNvPr id="202" name="Shape 20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
        <p:nvSpPr>
          <p:cNvPr id="249" name="Shape 24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40" name="Shape 40"/>
          <p:cNvSpPr/>
          <p:nvPr/>
        </p:nvSpPr>
        <p:spPr>
          <a:xfrm>
            <a:off x="0" y="112014"/>
            <a:ext cx="9144000" cy="50316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41" name="Shape 41"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5_Custom Layout">
    <p:spTree>
      <p:nvGrpSpPr>
        <p:cNvPr id="1" name="Shape 42"/>
        <p:cNvGrpSpPr/>
        <p:nvPr/>
      </p:nvGrpSpPr>
      <p:grpSpPr>
        <a:xfrm>
          <a:off x="0" y="0"/>
          <a:ext cx="0" cy="0"/>
          <a:chOff x="0" y="0"/>
          <a:chExt cx="0" cy="0"/>
        </a:xfrm>
      </p:grpSpPr>
      <p:sp>
        <p:nvSpPr>
          <p:cNvPr id="43" name="Shape 43"/>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 name="Shape 44"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45"/>
        <p:cNvGrpSpPr/>
        <p:nvPr/>
      </p:nvGrpSpPr>
      <p:grpSpPr>
        <a:xfrm>
          <a:off x="0" y="0"/>
          <a:ext cx="0" cy="0"/>
          <a:chOff x="0" y="0"/>
          <a:chExt cx="0" cy="0"/>
        </a:xfrm>
      </p:grpSpPr>
      <p:sp>
        <p:nvSpPr>
          <p:cNvPr id="46" name="Shape 46"/>
          <p:cNvSpPr/>
          <p:nvPr/>
        </p:nvSpPr>
        <p:spPr>
          <a:xfrm>
            <a:off x="114300" y="112014"/>
            <a:ext cx="37947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47" name="Shape 47"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
        <p:nvSpPr>
          <p:cNvPr id="48" name="Shape 48"/>
          <p:cNvSpPr/>
          <p:nvPr/>
        </p:nvSpPr>
        <p:spPr>
          <a:xfrm>
            <a:off x="114300" y="112014"/>
            <a:ext cx="3794700" cy="456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49"/>
        <p:cNvGrpSpPr/>
        <p:nvPr/>
      </p:nvGrpSpPr>
      <p:grpSpPr>
        <a:xfrm>
          <a:off x="0" y="0"/>
          <a:ext cx="0" cy="0"/>
          <a:chOff x="0" y="0"/>
          <a:chExt cx="0" cy="0"/>
        </a:xfrm>
      </p:grpSpPr>
      <p:sp>
        <p:nvSpPr>
          <p:cNvPr id="50" name="Shape 50"/>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 name="Shape 51"/>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4_Custom Layout">
    <p:bg>
      <p:bgPr>
        <a:solidFill>
          <a:schemeClr val="accent5"/>
        </a:solidFill>
        <a:effectLst/>
      </p:bgPr>
    </p:bg>
    <p:spTree>
      <p:nvGrpSpPr>
        <p:cNvPr id="1" name="Shape 52"/>
        <p:cNvGrpSpPr/>
        <p:nvPr/>
      </p:nvGrpSpPr>
      <p:grpSpPr>
        <a:xfrm>
          <a:off x="0" y="0"/>
          <a:ext cx="0" cy="0"/>
          <a:chOff x="0" y="0"/>
          <a:chExt cx="0" cy="0"/>
        </a:xfrm>
      </p:grpSpPr>
      <p:pic>
        <p:nvPicPr>
          <p:cNvPr id="53" name="Shape 53" descr="pivotal_white.png"/>
          <p:cNvPicPr preferRelativeResize="0"/>
          <p:nvPr/>
        </p:nvPicPr>
        <p:blipFill rotWithShape="1">
          <a:blip r:embed="rId2">
            <a:alphaModFix/>
          </a:blip>
          <a:srcRect/>
          <a:stretch/>
        </p:blipFill>
        <p:spPr>
          <a:xfrm>
            <a:off x="7788438" y="4660697"/>
            <a:ext cx="831300" cy="204300"/>
          </a:xfrm>
          <a:prstGeom prst="rect">
            <a:avLst/>
          </a:prstGeom>
          <a:noFill/>
          <a:ln>
            <a:noFill/>
          </a:ln>
        </p:spPr>
      </p:pic>
      <p:sp>
        <p:nvSpPr>
          <p:cNvPr id="54" name="Shape 54"/>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5_Blank">
    <p:bg>
      <p:bgPr>
        <a:solidFill>
          <a:srgbClr val="19B392"/>
        </a:solidFill>
        <a:effectLst/>
      </p:bgPr>
    </p:bg>
    <p:spTree>
      <p:nvGrpSpPr>
        <p:cNvPr id="1" name="Shape 55"/>
        <p:cNvGrpSpPr/>
        <p:nvPr/>
      </p:nvGrpSpPr>
      <p:grpSpPr>
        <a:xfrm>
          <a:off x="0" y="0"/>
          <a:ext cx="0" cy="0"/>
          <a:chOff x="0" y="0"/>
          <a:chExt cx="0" cy="0"/>
        </a:xfrm>
      </p:grpSpPr>
      <p:sp>
        <p:nvSpPr>
          <p:cNvPr id="56" name="Shape 56"/>
          <p:cNvSpPr/>
          <p:nvPr/>
        </p:nvSpPr>
        <p:spPr>
          <a:xfrm>
            <a:off x="114300" y="112014"/>
            <a:ext cx="8915400" cy="49194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19B392"/>
        </a:solidFill>
        <a:effectLst/>
      </p:bgPr>
    </p:bg>
    <p:spTree>
      <p:nvGrpSpPr>
        <p:cNvPr id="1" name="Shape 57"/>
        <p:cNvGrpSpPr/>
        <p:nvPr/>
      </p:nvGrpSpPr>
      <p:grpSpPr>
        <a:xfrm>
          <a:off x="0" y="0"/>
          <a:ext cx="0" cy="0"/>
          <a:chOff x="0" y="0"/>
          <a:chExt cx="0" cy="0"/>
        </a:xfrm>
      </p:grpSpPr>
      <p:sp>
        <p:nvSpPr>
          <p:cNvPr id="58" name="Shape 58"/>
          <p:cNvSpPr/>
          <p:nvPr/>
        </p:nvSpPr>
        <p:spPr>
          <a:xfrm>
            <a:off x="0" y="0"/>
            <a:ext cx="9155400" cy="5143500"/>
          </a:xfrm>
          <a:prstGeom prst="rect">
            <a:avLst/>
          </a:prstGeom>
          <a:solidFill>
            <a:srgbClr val="000000">
              <a:alpha val="49410"/>
            </a:srgbClr>
          </a:solid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800">
              <a:solidFill>
                <a:schemeClr val="dk1"/>
              </a:solidFill>
              <a:latin typeface="Arial"/>
              <a:ea typeface="Arial"/>
              <a:cs typeface="Arial"/>
              <a:sym typeface="Arial"/>
            </a:endParaRPr>
          </a:p>
        </p:txBody>
      </p:sp>
      <p:cxnSp>
        <p:nvCxnSpPr>
          <p:cNvPr id="59" name="Shape 59"/>
          <p:cNvCxnSpPr/>
          <p:nvPr/>
        </p:nvCxnSpPr>
        <p:spPr>
          <a:xfrm>
            <a:off x="425200" y="415650"/>
            <a:ext cx="8296800" cy="0"/>
          </a:xfrm>
          <a:prstGeom prst="straightConnector1">
            <a:avLst/>
          </a:prstGeom>
          <a:noFill/>
          <a:ln w="38100" cap="flat" cmpd="sng">
            <a:solidFill>
              <a:schemeClr val="lt1"/>
            </a:solidFill>
            <a:prstDash val="solid"/>
            <a:round/>
            <a:headEnd type="none" w="med" len="med"/>
            <a:tailEnd type="none" w="med" len="med"/>
          </a:ln>
        </p:spPr>
      </p:cxnSp>
      <p:cxnSp>
        <p:nvCxnSpPr>
          <p:cNvPr id="60" name="Shape 60"/>
          <p:cNvCxnSpPr/>
          <p:nvPr/>
        </p:nvCxnSpPr>
        <p:spPr>
          <a:xfrm>
            <a:off x="425200" y="4740000"/>
            <a:ext cx="8296800" cy="0"/>
          </a:xfrm>
          <a:prstGeom prst="straightConnector1">
            <a:avLst/>
          </a:prstGeom>
          <a:noFill/>
          <a:ln w="19050" cap="flat" cmpd="sng">
            <a:solidFill>
              <a:schemeClr val="lt1"/>
            </a:solidFill>
            <a:prstDash val="solid"/>
            <a:round/>
            <a:headEnd type="none" w="med" len="med"/>
            <a:tailEnd type="none" w="med" len="med"/>
          </a:ln>
        </p:spPr>
      </p:cxnSp>
      <p:sp>
        <p:nvSpPr>
          <p:cNvPr id="61" name="Shape 61"/>
          <p:cNvSpPr txBox="1">
            <a:spLocks noGrp="1"/>
          </p:cNvSpPr>
          <p:nvPr>
            <p:ph type="title"/>
          </p:nvPr>
        </p:nvSpPr>
        <p:spPr>
          <a:xfrm>
            <a:off x="406425" y="1806825"/>
            <a:ext cx="8296800" cy="1542000"/>
          </a:xfrm>
          <a:prstGeom prst="rect">
            <a:avLst/>
          </a:prstGeom>
          <a:noFill/>
          <a:ln>
            <a:noFill/>
          </a:ln>
        </p:spPr>
        <p:txBody>
          <a:bodyPr wrap="square" lIns="91425" tIns="91425" rIns="91425" bIns="91425" anchor="ctr" anchorCtr="0"/>
          <a:lstStyle>
            <a:lvl1pPr marL="0" marR="0" lvl="0" indent="0" algn="ctr" rtl="0">
              <a:spcBef>
                <a:spcPts val="0"/>
              </a:spcBef>
              <a:buClr>
                <a:schemeClr val="lt1"/>
              </a:buClr>
              <a:buFont typeface="Proxima Nova"/>
              <a:buNone/>
              <a:defRPr sz="4800" b="0" i="0" u="none" strike="noStrike" cap="none">
                <a:solidFill>
                  <a:schemeClr val="lt1"/>
                </a:solidFill>
                <a:latin typeface="Proxima Nova"/>
                <a:ea typeface="Proxima Nova"/>
                <a:cs typeface="Proxima Nova"/>
                <a:sym typeface="Proxima Nova"/>
              </a:defRPr>
            </a:lvl1pPr>
            <a:lvl2pPr lvl="1" indent="0" algn="ctr" rtl="0">
              <a:spcBef>
                <a:spcPts val="0"/>
              </a:spcBef>
              <a:buNone/>
              <a:defRPr sz="4800">
                <a:solidFill>
                  <a:schemeClr val="lt1"/>
                </a:solidFill>
                <a:latin typeface="Proxima Nova"/>
                <a:ea typeface="Proxima Nova"/>
                <a:cs typeface="Proxima Nova"/>
                <a:sym typeface="Proxima Nova"/>
              </a:defRPr>
            </a:lvl2pPr>
            <a:lvl3pPr lvl="2" indent="0" algn="ctr" rtl="0">
              <a:spcBef>
                <a:spcPts val="0"/>
              </a:spcBef>
              <a:buNone/>
              <a:defRPr sz="4800">
                <a:solidFill>
                  <a:schemeClr val="lt1"/>
                </a:solidFill>
                <a:latin typeface="Proxima Nova"/>
                <a:ea typeface="Proxima Nova"/>
                <a:cs typeface="Proxima Nova"/>
                <a:sym typeface="Proxima Nova"/>
              </a:defRPr>
            </a:lvl3pPr>
            <a:lvl4pPr lvl="3" indent="0" algn="ctr" rtl="0">
              <a:spcBef>
                <a:spcPts val="0"/>
              </a:spcBef>
              <a:buNone/>
              <a:defRPr sz="4800">
                <a:solidFill>
                  <a:schemeClr val="lt1"/>
                </a:solidFill>
                <a:latin typeface="Proxima Nova"/>
                <a:ea typeface="Proxima Nova"/>
                <a:cs typeface="Proxima Nova"/>
                <a:sym typeface="Proxima Nova"/>
              </a:defRPr>
            </a:lvl4pPr>
            <a:lvl5pPr lvl="4" indent="0" algn="ctr" rtl="0">
              <a:spcBef>
                <a:spcPts val="0"/>
              </a:spcBef>
              <a:buNone/>
              <a:defRPr sz="4800">
                <a:solidFill>
                  <a:schemeClr val="lt1"/>
                </a:solidFill>
                <a:latin typeface="Proxima Nova"/>
                <a:ea typeface="Proxima Nova"/>
                <a:cs typeface="Proxima Nova"/>
                <a:sym typeface="Proxima Nova"/>
              </a:defRPr>
            </a:lvl5pPr>
            <a:lvl6pPr lvl="5" indent="0" algn="ctr" rtl="0">
              <a:spcBef>
                <a:spcPts val="0"/>
              </a:spcBef>
              <a:buNone/>
              <a:defRPr sz="4800">
                <a:solidFill>
                  <a:schemeClr val="lt1"/>
                </a:solidFill>
                <a:latin typeface="Proxima Nova"/>
                <a:ea typeface="Proxima Nova"/>
                <a:cs typeface="Proxima Nova"/>
                <a:sym typeface="Proxima Nova"/>
              </a:defRPr>
            </a:lvl6pPr>
            <a:lvl7pPr lvl="6" indent="0" algn="ctr" rtl="0">
              <a:spcBef>
                <a:spcPts val="0"/>
              </a:spcBef>
              <a:buNone/>
              <a:defRPr sz="4800">
                <a:solidFill>
                  <a:schemeClr val="lt1"/>
                </a:solidFill>
                <a:latin typeface="Proxima Nova"/>
                <a:ea typeface="Proxima Nova"/>
                <a:cs typeface="Proxima Nova"/>
                <a:sym typeface="Proxima Nova"/>
              </a:defRPr>
            </a:lvl7pPr>
            <a:lvl8pPr lvl="7" indent="0" algn="ctr" rtl="0">
              <a:spcBef>
                <a:spcPts val="0"/>
              </a:spcBef>
              <a:buNone/>
              <a:defRPr sz="4800">
                <a:solidFill>
                  <a:schemeClr val="lt1"/>
                </a:solidFill>
                <a:latin typeface="Proxima Nova"/>
                <a:ea typeface="Proxima Nova"/>
                <a:cs typeface="Proxima Nova"/>
                <a:sym typeface="Proxima Nova"/>
              </a:defRPr>
            </a:lvl8pPr>
            <a:lvl9pPr lvl="8" indent="0" algn="ctr" rtl="0">
              <a:spcBef>
                <a:spcPts val="0"/>
              </a:spcBef>
              <a:buNone/>
              <a:defRPr sz="4800">
                <a:solidFill>
                  <a:schemeClr val="lt1"/>
                </a:solidFill>
                <a:latin typeface="Proxima Nova"/>
                <a:ea typeface="Proxima Nova"/>
                <a:cs typeface="Proxima Nova"/>
                <a:sym typeface="Proxima Nova"/>
              </a:defRPr>
            </a:lvl9pPr>
          </a:lstStyle>
          <a:p>
            <a:endParaRPr/>
          </a:p>
        </p:txBody>
      </p:sp>
      <p:sp>
        <p:nvSpPr>
          <p:cNvPr id="62" name="Shape 62"/>
          <p:cNvSpPr txBox="1">
            <a:spLocks noGrp="1"/>
          </p:cNvSpPr>
          <p:nvPr>
            <p:ph type="sldNum" idx="12"/>
          </p:nvPr>
        </p:nvSpPr>
        <p:spPr>
          <a:xfrm>
            <a:off x="8497999" y="4688758"/>
            <a:ext cx="548700" cy="3936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lt1"/>
              </a:buClr>
              <a:buSzPct val="25000"/>
              <a:buFont typeface="Arial"/>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Blank 1">
    <p:bg>
      <p:bgPr>
        <a:solidFill>
          <a:srgbClr val="0E675B"/>
        </a:solidFill>
        <a:effectLst/>
      </p:bgPr>
    </p:bg>
    <p:spTree>
      <p:nvGrpSpPr>
        <p:cNvPr id="1" name="Shape 63"/>
        <p:cNvGrpSpPr/>
        <p:nvPr/>
      </p:nvGrpSpPr>
      <p:grpSpPr>
        <a:xfrm>
          <a:off x="0" y="0"/>
          <a:ext cx="0" cy="0"/>
          <a:chOff x="0" y="0"/>
          <a:chExt cx="0" cy="0"/>
        </a:xfrm>
      </p:grpSpPr>
      <p:sp>
        <p:nvSpPr>
          <p:cNvPr id="64" name="Shape 64"/>
          <p:cNvSpPr/>
          <p:nvPr/>
        </p:nvSpPr>
        <p:spPr>
          <a:xfrm>
            <a:off x="114300" y="112014"/>
            <a:ext cx="8915400" cy="49194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ag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89150" y="836717"/>
            <a:ext cx="9035699" cy="47839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0"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2"/>
          </p:nvPr>
        </p:nvSpPr>
        <p:spPr>
          <a:xfrm>
            <a:off x="289150" y="1214375"/>
            <a:ext cx="7358699" cy="3231000"/>
          </a:xfrm>
          <a:prstGeom prst="rect">
            <a:avLst/>
          </a:prstGeom>
          <a:noFill/>
          <a:ln>
            <a:noFill/>
          </a:ln>
        </p:spPr>
        <p:txBody>
          <a:bodyPr lIns="91425" tIns="91425" rIns="91425" bIns="91425" anchor="t" anchorCtr="0"/>
          <a:lstStyle>
            <a:lvl1pPr marL="228600" marR="0" lvl="0" indent="-130810" algn="l" rtl="0">
              <a:lnSpc>
                <a:spcPct val="200000"/>
              </a:lnSpc>
              <a:spcBef>
                <a:spcPts val="0"/>
              </a:spcBef>
              <a:spcAft>
                <a:spcPts val="0"/>
              </a:spcAft>
              <a:buClr>
                <a:srgbClr val="3F3F3F"/>
              </a:buClr>
              <a:buSzPct val="110000"/>
              <a:buFont typeface="Arial"/>
              <a:buChar char="•"/>
              <a:defRPr sz="1400" b="1" i="0" u="none" strike="noStrike" cap="none">
                <a:solidFill>
                  <a:schemeClr val="dk2"/>
                </a:solidFill>
                <a:latin typeface="Arial"/>
                <a:ea typeface="Arial"/>
                <a:cs typeface="Arial"/>
                <a:sym typeface="Arial"/>
              </a:defRPr>
            </a:lvl1pPr>
            <a:lvl2pPr marL="533400" marR="0" lvl="1" indent="-139700" algn="l" rtl="0">
              <a:lnSpc>
                <a:spcPct val="120000"/>
              </a:lnSpc>
              <a:spcBef>
                <a:spcPts val="0"/>
              </a:spcBef>
              <a:spcAft>
                <a:spcPts val="0"/>
              </a:spcAft>
              <a:buClr>
                <a:schemeClr val="dk2"/>
              </a:buClr>
              <a:buSzPct val="100000"/>
              <a:buFont typeface="Merriweather Sans"/>
              <a:buChar char="-"/>
              <a:defRPr sz="1400" b="0" i="0" u="none" strike="noStrike" cap="none">
                <a:solidFill>
                  <a:schemeClr val="dk2"/>
                </a:solidFill>
                <a:latin typeface="Arial"/>
                <a:ea typeface="Arial"/>
                <a:cs typeface="Arial"/>
                <a:sym typeface="Arial"/>
              </a:defRPr>
            </a:lvl2pPr>
            <a:lvl3pPr marL="838200" marR="0" lvl="2" indent="-152400" algn="l" rtl="0">
              <a:lnSpc>
                <a:spcPct val="140000"/>
              </a:lnSpc>
              <a:spcBef>
                <a:spcPts val="0"/>
              </a:spcBef>
              <a:spcAft>
                <a:spcPts val="0"/>
              </a:spcAft>
              <a:buClr>
                <a:schemeClr val="dk2"/>
              </a:buClr>
              <a:buSzPct val="100000"/>
              <a:buFont typeface="Noto Sans Symbols"/>
              <a:buChar char="▪"/>
              <a:defRPr sz="1200" b="0" i="0" u="none" strike="noStrike" cap="none">
                <a:solidFill>
                  <a:schemeClr val="dk2"/>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7" name="Shape 17"/>
          <p:cNvSpPr txBox="1"/>
          <p:nvPr/>
        </p:nvSpPr>
        <p:spPr>
          <a:xfrm>
            <a:off x="167107"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sp>
        <p:nvSpPr>
          <p:cNvPr id="18" name="Shape 18"/>
          <p:cNvSpPr/>
          <p:nvPr/>
        </p:nvSpPr>
        <p:spPr>
          <a:xfrm>
            <a:off x="0" y="4718891"/>
            <a:ext cx="9144000" cy="28983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Shape 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167478" y="4768967"/>
            <a:ext cx="717861" cy="193779"/>
          </a:xfrm>
          <a:prstGeom prst="rect">
            <a:avLst/>
          </a:prstGeom>
          <a:noFill/>
          <a:ln>
            <a:noFill/>
          </a:ln>
        </p:spPr>
      </p:pic>
    </p:spTree>
    <p:extLst>
      <p:ext uri="{BB962C8B-B14F-4D97-AF65-F5344CB8AC3E}">
        <p14:creationId xmlns:p14="http://schemas.microsoft.com/office/powerpoint/2010/main" val="1952950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02"/>
        <p:cNvGrpSpPr/>
        <p:nvPr/>
      </p:nvGrpSpPr>
      <p:grpSpPr>
        <a:xfrm>
          <a:off x="0" y="0"/>
          <a:ext cx="0" cy="0"/>
          <a:chOff x="0" y="0"/>
          <a:chExt cx="0" cy="0"/>
        </a:xfrm>
      </p:grpSpPr>
      <p:sp>
        <p:nvSpPr>
          <p:cNvPr id="103" name="Shape 103"/>
          <p:cNvSpPr>
            <a:spLocks noGrp="1"/>
          </p:cNvSpPr>
          <p:nvPr>
            <p:ph type="pic" idx="2"/>
          </p:nvPr>
        </p:nvSpPr>
        <p:spPr>
          <a:xfrm>
            <a:off x="366712" y="1074737"/>
            <a:ext cx="2073274" cy="338296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5" name="Shape 105"/>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5305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69"/>
        <p:cNvGrpSpPr/>
        <p:nvPr/>
      </p:nvGrpSpPr>
      <p:grpSpPr>
        <a:xfrm>
          <a:off x="0" y="0"/>
          <a:ext cx="0" cy="0"/>
          <a:chOff x="0" y="0"/>
          <a:chExt cx="0" cy="0"/>
        </a:xfrm>
      </p:grpSpPr>
      <p:pic>
        <p:nvPicPr>
          <p:cNvPr id="70" name="Shape 70"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
        <p:nvSpPr>
          <p:cNvPr id="71" name="Shape 71"/>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74" name="Shape 74"/>
          <p:cNvSpPr/>
          <p:nvPr/>
        </p:nvSpPr>
        <p:spPr>
          <a:xfrm>
            <a:off x="0" y="112014"/>
            <a:ext cx="9144000" cy="50316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75" name="Shape 75"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5_Custom Layout">
    <p:spTree>
      <p:nvGrpSpPr>
        <p:cNvPr id="1" name="Shape 76"/>
        <p:cNvGrpSpPr/>
        <p:nvPr/>
      </p:nvGrpSpPr>
      <p:grpSpPr>
        <a:xfrm>
          <a:off x="0" y="0"/>
          <a:ext cx="0" cy="0"/>
          <a:chOff x="0" y="0"/>
          <a:chExt cx="0" cy="0"/>
        </a:xfrm>
      </p:grpSpPr>
      <p:sp>
        <p:nvSpPr>
          <p:cNvPr id="77" name="Shape 77"/>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78" name="Shape 78"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81" name="Shape 81"/>
          <p:cNvSpPr/>
          <p:nvPr/>
        </p:nvSpPr>
        <p:spPr>
          <a:xfrm>
            <a:off x="114300" y="112014"/>
            <a:ext cx="8915400" cy="49194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2" name="Shape 82" descr="pivotal_white.png"/>
          <p:cNvPicPr preferRelativeResize="0"/>
          <p:nvPr/>
        </p:nvPicPr>
        <p:blipFill rotWithShape="1">
          <a:blip r:embed="rId2">
            <a:alphaModFix/>
          </a:blip>
          <a:srcRect/>
          <a:stretch/>
        </p:blipFill>
        <p:spPr>
          <a:xfrm>
            <a:off x="8094069" y="4708315"/>
            <a:ext cx="755700" cy="1857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83"/>
        <p:cNvGrpSpPr/>
        <p:nvPr/>
      </p:nvGrpSpPr>
      <p:grpSpPr>
        <a:xfrm>
          <a:off x="0" y="0"/>
          <a:ext cx="0" cy="0"/>
          <a:chOff x="0" y="0"/>
          <a:chExt cx="0" cy="0"/>
        </a:xfrm>
      </p:grpSpPr>
      <p:sp>
        <p:nvSpPr>
          <p:cNvPr id="84" name="Shape 84"/>
          <p:cNvSpPr/>
          <p:nvPr/>
        </p:nvSpPr>
        <p:spPr>
          <a:xfrm>
            <a:off x="114300" y="112014"/>
            <a:ext cx="37947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5" name="Shape 85"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
        <p:nvSpPr>
          <p:cNvPr id="86" name="Shape 86"/>
          <p:cNvSpPr/>
          <p:nvPr/>
        </p:nvSpPr>
        <p:spPr>
          <a:xfrm>
            <a:off x="114300" y="112014"/>
            <a:ext cx="3794700" cy="456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87"/>
        <p:cNvGrpSpPr/>
        <p:nvPr/>
      </p:nvGrpSpPr>
      <p:grpSpPr>
        <a:xfrm>
          <a:off x="0" y="0"/>
          <a:ext cx="0" cy="0"/>
          <a:chOff x="0" y="0"/>
          <a:chExt cx="0" cy="0"/>
        </a:xfrm>
      </p:grpSpPr>
      <p:sp>
        <p:nvSpPr>
          <p:cNvPr id="88" name="Shape 88"/>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9" name="Shape 89"/>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4_Custom Layout">
    <p:bg>
      <p:bgPr>
        <a:solidFill>
          <a:schemeClr val="accent5"/>
        </a:solidFill>
        <a:effectLst/>
      </p:bgPr>
    </p:bg>
    <p:spTree>
      <p:nvGrpSpPr>
        <p:cNvPr id="1" name="Shape 90"/>
        <p:cNvGrpSpPr/>
        <p:nvPr/>
      </p:nvGrpSpPr>
      <p:grpSpPr>
        <a:xfrm>
          <a:off x="0" y="0"/>
          <a:ext cx="0" cy="0"/>
          <a:chOff x="0" y="0"/>
          <a:chExt cx="0" cy="0"/>
        </a:xfrm>
      </p:grpSpPr>
      <p:pic>
        <p:nvPicPr>
          <p:cNvPr id="91" name="Shape 91" descr="pivotal_white.png"/>
          <p:cNvPicPr preferRelativeResize="0"/>
          <p:nvPr/>
        </p:nvPicPr>
        <p:blipFill rotWithShape="1">
          <a:blip r:embed="rId2">
            <a:alphaModFix/>
          </a:blip>
          <a:srcRect/>
          <a:stretch/>
        </p:blipFill>
        <p:spPr>
          <a:xfrm>
            <a:off x="7788438" y="4660697"/>
            <a:ext cx="831300" cy="204300"/>
          </a:xfrm>
          <a:prstGeom prst="rect">
            <a:avLst/>
          </a:prstGeom>
          <a:noFill/>
          <a:ln>
            <a:noFill/>
          </a:ln>
        </p:spPr>
      </p:pic>
      <p:sp>
        <p:nvSpPr>
          <p:cNvPr id="92" name="Shape 92"/>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1"/>
          </a:xfrm>
          <a:prstGeom prst="rect">
            <a:avLst/>
          </a:prstGeom>
          <a:noFill/>
          <a:ln>
            <a:noFill/>
          </a:ln>
        </p:spPr>
        <p:txBody>
          <a:bodyPr wrap="square"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9" y="4708315"/>
            <a:ext cx="755622" cy="1856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199F8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35"/>
        <p:cNvGrpSpPr/>
        <p:nvPr/>
      </p:nvGrpSpPr>
      <p:grpSpPr>
        <a:xfrm>
          <a:off x="0" y="0"/>
          <a:ext cx="0" cy="0"/>
          <a:chOff x="0" y="0"/>
          <a:chExt cx="0" cy="0"/>
        </a:xfrm>
      </p:grpSpPr>
      <p:pic>
        <p:nvPicPr>
          <p:cNvPr id="36" name="Shape 36"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
        <p:nvSpPr>
          <p:cNvPr id="37" name="Shape 37"/>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6"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1.png"/><Relationship Id="rId5" Type="http://schemas.openxmlformats.org/officeDocument/2006/relationships/image" Target="../media/image23.png"/><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1.png"/><Relationship Id="rId5"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9.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Shape 98"/>
          <p:cNvPicPr preferRelativeResize="0">
            <a:picLocks noGrp="1"/>
          </p:cNvPicPr>
          <p:nvPr>
            <p:ph type="pic" idx="2"/>
          </p:nvPr>
        </p:nvPicPr>
        <p:blipFill rotWithShape="1">
          <a:blip r:embed="rId3">
            <a:alphaModFix amt="20000"/>
          </a:blip>
          <a:srcRect t="8608" b="8616"/>
          <a:stretch/>
        </p:blipFill>
        <p:spPr>
          <a:xfrm>
            <a:off x="114300" y="112713"/>
            <a:ext cx="8915400" cy="4918200"/>
          </a:xfrm>
          <a:prstGeom prst="rect">
            <a:avLst/>
          </a:prstGeom>
          <a:noFill/>
          <a:ln>
            <a:noFill/>
          </a:ln>
        </p:spPr>
      </p:pic>
      <p:sp>
        <p:nvSpPr>
          <p:cNvPr id="99" name="Shape 99"/>
          <p:cNvSpPr/>
          <p:nvPr/>
        </p:nvSpPr>
        <p:spPr>
          <a:xfrm>
            <a:off x="340237" y="1287461"/>
            <a:ext cx="5603400" cy="615000"/>
          </a:xfrm>
          <a:prstGeom prst="rect">
            <a:avLst/>
          </a:prstGeom>
          <a:solidFill>
            <a:srgbClr val="199F80">
              <a:alpha val="698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0" name="Shape 100"/>
          <p:cNvSpPr/>
          <p:nvPr/>
        </p:nvSpPr>
        <p:spPr>
          <a:xfrm>
            <a:off x="340236" y="1987372"/>
            <a:ext cx="5527200" cy="615000"/>
          </a:xfrm>
          <a:prstGeom prst="rect">
            <a:avLst/>
          </a:prstGeom>
          <a:solidFill>
            <a:srgbClr val="199F80">
              <a:alpha val="698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1" name="Shape 101"/>
          <p:cNvSpPr txBox="1"/>
          <p:nvPr/>
        </p:nvSpPr>
        <p:spPr>
          <a:xfrm>
            <a:off x="457200" y="1208575"/>
            <a:ext cx="6628500" cy="2339100"/>
          </a:xfrm>
          <a:prstGeom prst="rect">
            <a:avLst/>
          </a:prstGeom>
          <a:noFill/>
          <a:ln>
            <a:noFill/>
          </a:ln>
        </p:spPr>
        <p:txBody>
          <a:bodyPr wrap="square" lIns="0" tIns="45700" rIns="0" bIns="45700" anchor="t" anchorCtr="0">
            <a:noAutofit/>
          </a:bodyPr>
          <a:lstStyle/>
          <a:p>
            <a:pPr marL="0" marR="0" lvl="0" indent="0" algn="l" rtl="0">
              <a:spcBef>
                <a:spcPts val="0"/>
              </a:spcBef>
              <a:spcAft>
                <a:spcPts val="0"/>
              </a:spcAft>
              <a:buSzPct val="25000"/>
              <a:buNone/>
            </a:pPr>
            <a:r>
              <a:rPr lang="en-US" sz="4400" dirty="0">
                <a:solidFill>
                  <a:schemeClr val="lt1"/>
                </a:solidFill>
                <a:latin typeface="Arial"/>
                <a:ea typeface="Arial"/>
                <a:cs typeface="Arial"/>
                <a:sym typeface="Arial"/>
              </a:rPr>
              <a:t>Transforming how the world builds software</a:t>
            </a:r>
          </a:p>
          <a:p>
            <a:r>
              <a:rPr lang="en-US" sz="1800" b="1" dirty="0" smtClean="0">
                <a:solidFill>
                  <a:schemeClr val="lt1"/>
                </a:solidFill>
              </a:rPr>
              <a:t>Yadhav Jayaraman</a:t>
            </a:r>
          </a:p>
          <a:p>
            <a:pPr marL="0" marR="0" lvl="0" indent="0" algn="l" rtl="0">
              <a:spcBef>
                <a:spcPts val="600"/>
              </a:spcBef>
              <a:spcAft>
                <a:spcPts val="0"/>
              </a:spcAft>
              <a:buSzPct val="25000"/>
              <a:buNone/>
            </a:pPr>
            <a:r>
              <a:rPr lang="en-US" sz="1500" dirty="0" smtClean="0">
                <a:solidFill>
                  <a:schemeClr val="lt1"/>
                </a:solidFill>
              </a:rPr>
              <a:t>Platform Architect</a:t>
            </a:r>
          </a:p>
          <a:p>
            <a:pPr>
              <a:spcBef>
                <a:spcPts val="600"/>
              </a:spcBef>
              <a:buSzPct val="25000"/>
            </a:pPr>
            <a:r>
              <a:rPr lang="en-US" sz="1500" dirty="0">
                <a:solidFill>
                  <a:schemeClr val="lt1"/>
                </a:solidFill>
              </a:rPr>
              <a:t>@</a:t>
            </a:r>
            <a:r>
              <a:rPr lang="en-US" sz="1500" dirty="0" err="1">
                <a:solidFill>
                  <a:schemeClr val="lt1"/>
                </a:solidFill>
              </a:rPr>
              <a:t>yadhavj</a:t>
            </a:r>
            <a:endParaRPr lang="en-US" sz="1500" dirty="0">
              <a:solidFill>
                <a:schemeClr val="lt1"/>
              </a:solidFill>
            </a:endParaRPr>
          </a:p>
          <a:p>
            <a:pPr>
              <a:spcBef>
                <a:spcPts val="600"/>
              </a:spcBef>
              <a:buSzPct val="25000"/>
            </a:pPr>
            <a:r>
              <a:rPr lang="en-US" sz="1500" dirty="0" err="1">
                <a:solidFill>
                  <a:schemeClr val="lt1"/>
                </a:solidFill>
              </a:rPr>
              <a:t>yjayaraman@pivotal.io</a:t>
            </a:r>
            <a:endParaRPr lang="en-US" sz="1500" dirty="0" smtClean="0">
              <a:solidFill>
                <a:schemeClr val="lt1"/>
              </a:solidFill>
            </a:endParaRPr>
          </a:p>
          <a:p>
            <a:pPr marL="0" marR="0" lvl="0" indent="0" algn="l" rtl="0">
              <a:spcBef>
                <a:spcPts val="600"/>
              </a:spcBef>
              <a:spcAft>
                <a:spcPts val="0"/>
              </a:spcAft>
              <a:buSzPct val="25000"/>
              <a:buNone/>
            </a:pPr>
            <a:endParaRPr lang="en-US" sz="1500" dirty="0">
              <a:solidFill>
                <a:schemeClr val="lt1"/>
              </a:solidFill>
            </a:endParaRPr>
          </a:p>
        </p:txBody>
      </p:sp>
      <p:pic>
        <p:nvPicPr>
          <p:cNvPr id="102" name="Shape 102"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Shape 251" descr="startup_tech_meeting2.jpg"/>
          <p:cNvPicPr preferRelativeResize="0">
            <a:picLocks noGrp="1"/>
          </p:cNvPicPr>
          <p:nvPr>
            <p:ph type="pic" idx="2"/>
          </p:nvPr>
        </p:nvPicPr>
        <p:blipFill rotWithShape="1">
          <a:blip r:embed="rId3">
            <a:alphaModFix amt="30000"/>
          </a:blip>
          <a:srcRect t="8402" b="8402"/>
          <a:stretch/>
        </p:blipFill>
        <p:spPr>
          <a:xfrm>
            <a:off x="114300" y="112713"/>
            <a:ext cx="8915400" cy="4918200"/>
          </a:xfrm>
          <a:prstGeom prst="rect">
            <a:avLst/>
          </a:prstGeom>
          <a:noFill/>
          <a:ln>
            <a:noFill/>
          </a:ln>
        </p:spPr>
      </p:pic>
      <p:pic>
        <p:nvPicPr>
          <p:cNvPr id="252" name="Shape 252"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253" name="Shape 253"/>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02</a:t>
            </a:r>
          </a:p>
        </p:txBody>
      </p:sp>
      <p:pic>
        <p:nvPicPr>
          <p:cNvPr id="254" name="Shape 254"/>
          <p:cNvPicPr preferRelativeResize="0"/>
          <p:nvPr/>
        </p:nvPicPr>
        <p:blipFill rotWithShape="1">
          <a:blip r:embed="rId5">
            <a:alphaModFix/>
          </a:blip>
          <a:srcRect/>
          <a:stretch/>
        </p:blipFill>
        <p:spPr>
          <a:xfrm>
            <a:off x="371697" y="4482250"/>
            <a:ext cx="1725900" cy="361500"/>
          </a:xfrm>
          <a:prstGeom prst="rect">
            <a:avLst/>
          </a:prstGeom>
          <a:noFill/>
          <a:ln>
            <a:noFill/>
          </a:ln>
        </p:spPr>
      </p:pic>
      <p:sp>
        <p:nvSpPr>
          <p:cNvPr id="255" name="Shape 255"/>
          <p:cNvSpPr txBox="1"/>
          <p:nvPr/>
        </p:nvSpPr>
        <p:spPr>
          <a:xfrm>
            <a:off x="888000" y="1492075"/>
            <a:ext cx="7368000" cy="1571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Allstate created CompoZed Labs—based on Pivotal Labs—to operate like a startup, and put an idea in front of a customer in a week [opposed to a year]</a:t>
            </a:r>
            <a:r>
              <a:rPr lang="en-US" sz="3000">
                <a:solidFill>
                  <a:srgbClr val="FFFFFF"/>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descr="code-820275_1920.jpg"/>
          <p:cNvPicPr preferRelativeResize="0"/>
          <p:nvPr/>
        </p:nvPicPr>
        <p:blipFill rotWithShape="1">
          <a:blip r:embed="rId3">
            <a:alphaModFix/>
          </a:blip>
          <a:srcRect t="7391" b="9841"/>
          <a:stretch/>
        </p:blipFill>
        <p:spPr>
          <a:xfrm>
            <a:off x="114300" y="112014"/>
            <a:ext cx="8915400" cy="4919400"/>
          </a:xfrm>
          <a:prstGeom prst="rect">
            <a:avLst/>
          </a:prstGeom>
          <a:noFill/>
          <a:ln>
            <a:noFill/>
          </a:ln>
        </p:spPr>
      </p:pic>
      <p:sp>
        <p:nvSpPr>
          <p:cNvPr id="262" name="Shape 262"/>
          <p:cNvSpPr/>
          <p:nvPr/>
        </p:nvSpPr>
        <p:spPr>
          <a:xfrm>
            <a:off x="114300" y="112014"/>
            <a:ext cx="8915400" cy="4919400"/>
          </a:xfrm>
          <a:prstGeom prst="rect">
            <a:avLst/>
          </a:prstGeom>
          <a:solidFill>
            <a:srgbClr val="182730">
              <a:alpha val="800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3" name="Shape 263"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64" name="Shape 264"/>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100" b="1">
                <a:solidFill>
                  <a:schemeClr val="lt1"/>
                </a:solidFill>
                <a:latin typeface="Arial"/>
                <a:ea typeface="Arial"/>
                <a:cs typeface="Arial"/>
                <a:sym typeface="Arial"/>
              </a:rPr>
              <a:t>03</a:t>
            </a:r>
          </a:p>
        </p:txBody>
      </p:sp>
      <p:sp>
        <p:nvSpPr>
          <p:cNvPr id="265" name="Shape 265"/>
          <p:cNvSpPr txBox="1"/>
          <p:nvPr/>
        </p:nvSpPr>
        <p:spPr>
          <a:xfrm>
            <a:off x="888000" y="1130850"/>
            <a:ext cx="7368000" cy="1932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Daimler’s connected car application [Mercedes me] </a:t>
            </a:r>
            <a:r>
              <a:rPr lang="en-US" sz="3000">
                <a:solidFill>
                  <a:schemeClr val="lt1"/>
                </a:solidFill>
              </a:rPr>
              <a:t>is built on top of Pivotal technology, and gives drivers real-time information about the status of their cars through their smartphones and smartwatches.</a:t>
            </a:r>
          </a:p>
        </p:txBody>
      </p:sp>
      <p:pic>
        <p:nvPicPr>
          <p:cNvPr id="266" name="Shape 266"/>
          <p:cNvPicPr preferRelativeResize="0"/>
          <p:nvPr/>
        </p:nvPicPr>
        <p:blipFill rotWithShape="1">
          <a:blip r:embed="rId5">
            <a:alphaModFix/>
          </a:blip>
          <a:srcRect/>
          <a:stretch/>
        </p:blipFill>
        <p:spPr>
          <a:xfrm>
            <a:off x="380657" y="4428151"/>
            <a:ext cx="864900" cy="514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descr="3021752-slide-s-2-why-square-designed-its-new-offices-to-work-like-a-city.jpg"/>
          <p:cNvPicPr preferRelativeResize="0"/>
          <p:nvPr/>
        </p:nvPicPr>
        <p:blipFill rotWithShape="1">
          <a:blip r:embed="rId3">
            <a:alphaModFix/>
          </a:blip>
          <a:srcRect t="5349" b="5349"/>
          <a:stretch/>
        </p:blipFill>
        <p:spPr>
          <a:xfrm>
            <a:off x="114300" y="112014"/>
            <a:ext cx="8915400" cy="4919400"/>
          </a:xfrm>
          <a:prstGeom prst="rect">
            <a:avLst/>
          </a:prstGeom>
          <a:noFill/>
          <a:ln>
            <a:noFill/>
          </a:ln>
        </p:spPr>
      </p:pic>
      <p:sp>
        <p:nvSpPr>
          <p:cNvPr id="273" name="Shape 273"/>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74" name="Shape 274"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75" name="Shape 275"/>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100" b="1">
                <a:solidFill>
                  <a:schemeClr val="lt1"/>
                </a:solidFill>
                <a:latin typeface="Arial"/>
                <a:ea typeface="Arial"/>
                <a:cs typeface="Arial"/>
                <a:sym typeface="Arial"/>
              </a:rPr>
              <a:t>03</a:t>
            </a:r>
          </a:p>
        </p:txBody>
      </p:sp>
      <p:pic>
        <p:nvPicPr>
          <p:cNvPr id="276" name="Shape 276"/>
          <p:cNvPicPr preferRelativeResize="0"/>
          <p:nvPr/>
        </p:nvPicPr>
        <p:blipFill rotWithShape="1">
          <a:blip r:embed="rId5">
            <a:alphaModFix/>
          </a:blip>
          <a:srcRect/>
          <a:stretch/>
        </p:blipFill>
        <p:spPr>
          <a:xfrm>
            <a:off x="378891" y="4201828"/>
            <a:ext cx="695100" cy="695100"/>
          </a:xfrm>
          <a:prstGeom prst="rect">
            <a:avLst/>
          </a:prstGeom>
          <a:noFill/>
          <a:ln>
            <a:noFill/>
          </a:ln>
        </p:spPr>
      </p:pic>
      <p:sp>
        <p:nvSpPr>
          <p:cNvPr id="277" name="Shape 277"/>
          <p:cNvSpPr txBox="1"/>
          <p:nvPr/>
        </p:nvSpPr>
        <p:spPr>
          <a:xfrm>
            <a:off x="888000" y="1267625"/>
            <a:ext cx="7368000" cy="17955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General Electric’s industrial IoT platform [GE Predix] is built on top of Pivotal technology, and is transforming GE into a software and analytics company</a:t>
            </a:r>
            <a:r>
              <a:rPr lang="en-US" sz="3000">
                <a:solidFill>
                  <a:srgbClr val="FFFFFF"/>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400" b="0" i="0" u="none" strike="noStrike" cap="none" dirty="0">
                <a:solidFill>
                  <a:schemeClr val="accent1"/>
                </a:solidFill>
                <a:latin typeface="Arial"/>
                <a:ea typeface="Arial"/>
                <a:cs typeface="Arial"/>
                <a:sym typeface="Arial"/>
              </a:rPr>
              <a:t>What </a:t>
            </a:r>
            <a:r>
              <a:rPr lang="en-US" sz="2400" b="0" i="0" u="none" strike="noStrike" cap="none" dirty="0" smtClean="0">
                <a:solidFill>
                  <a:schemeClr val="accent1"/>
                </a:solidFill>
                <a:latin typeface="Arial"/>
                <a:ea typeface="Arial"/>
                <a:cs typeface="Arial"/>
                <a:sym typeface="Arial"/>
              </a:rPr>
              <a:t>Raytheon </a:t>
            </a:r>
            <a:r>
              <a:rPr lang="en-US" sz="2400" b="0" i="0" u="none" strike="noStrike" cap="none" dirty="0">
                <a:solidFill>
                  <a:schemeClr val="accent1"/>
                </a:solidFill>
                <a:latin typeface="Arial"/>
                <a:ea typeface="Arial"/>
                <a:cs typeface="Arial"/>
                <a:sym typeface="Arial"/>
              </a:rPr>
              <a:t>Wants To Achieve</a:t>
            </a:r>
          </a:p>
        </p:txBody>
      </p:sp>
      <p:sp>
        <p:nvSpPr>
          <p:cNvPr id="61" name="Shape 61"/>
          <p:cNvSpPr txBox="1">
            <a:spLocks noGrp="1"/>
          </p:cNvSpPr>
          <p:nvPr>
            <p:ph type="body" idx="2"/>
          </p:nvPr>
        </p:nvSpPr>
        <p:spPr>
          <a:xfrm>
            <a:off x="111410" y="909746"/>
            <a:ext cx="9124503" cy="2510614"/>
          </a:xfrm>
          <a:prstGeom prst="rect">
            <a:avLst/>
          </a:prstGeom>
          <a:noFill/>
          <a:ln>
            <a:noFill/>
          </a:ln>
        </p:spPr>
        <p:txBody>
          <a:bodyPr lIns="91425" tIns="91425" rIns="91425" bIns="91425" anchor="t" anchorCtr="0">
            <a:noAutofit/>
          </a:bodyPr>
          <a:lstStyle/>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Provide modern application platform service to </a:t>
            </a:r>
            <a:r>
              <a:rPr lang="en-US" sz="1600" b="0" dirty="0" smtClean="0"/>
              <a:t>business units</a:t>
            </a:r>
            <a:endParaRPr lang="en-US" sz="1600" b="0" i="0" u="none" strike="noStrike" cap="none" dirty="0" smtClean="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Drive </a:t>
            </a:r>
            <a:r>
              <a:rPr lang="en-US" sz="1600" b="0" i="0" u="none" strike="noStrike" cap="none" dirty="0" err="1" smtClean="0">
                <a:solidFill>
                  <a:schemeClr val="dk2"/>
                </a:solidFill>
                <a:sym typeface="Arial"/>
              </a:rPr>
              <a:t>DevOps</a:t>
            </a:r>
            <a:r>
              <a:rPr lang="en-US" sz="1600" b="0" i="0" u="none" strike="noStrike" cap="none" dirty="0" smtClean="0">
                <a:solidFill>
                  <a:schemeClr val="dk2"/>
                </a:solidFill>
                <a:sym typeface="Arial"/>
              </a:rPr>
              <a:t> efficiencies, culture change through self-service </a:t>
            </a:r>
            <a:r>
              <a:rPr lang="en-US" sz="1600" b="0" dirty="0" smtClean="0"/>
              <a:t>&amp; </a:t>
            </a:r>
            <a:r>
              <a:rPr lang="en-US" sz="1600" b="0" i="0" u="none" strike="noStrike" cap="none" dirty="0" smtClean="0">
                <a:solidFill>
                  <a:schemeClr val="dk2"/>
                </a:solidFill>
                <a:sym typeface="Arial"/>
              </a:rPr>
              <a:t>hyper-automation</a:t>
            </a:r>
            <a:endParaRPr lang="en-US" sz="1600" b="0" i="0" u="none" strike="noStrike" cap="none" dirty="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dirty="0" smtClean="0"/>
              <a:t>Embrace new cloud native patterns and constructs to speed business innovation</a:t>
            </a:r>
            <a:endParaRPr lang="en-US" sz="1600" b="0" i="0" u="none" strike="noStrike" cap="none" dirty="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Reduce ongoing operations costs and complexity</a:t>
            </a:r>
          </a:p>
          <a:p>
            <a:pPr marL="228600" marR="0" lvl="0" indent="-228600" algn="l" rtl="0">
              <a:lnSpc>
                <a:spcPct val="200000"/>
              </a:lnSpc>
              <a:spcBef>
                <a:spcPts val="0"/>
              </a:spcBef>
              <a:spcAft>
                <a:spcPts val="0"/>
              </a:spcAft>
              <a:buClr>
                <a:srgbClr val="3F3F3F"/>
              </a:buClr>
              <a:buSzPct val="110000"/>
              <a:buFont typeface="Arial"/>
              <a:buChar char="•"/>
            </a:pPr>
            <a:r>
              <a:rPr lang="en-US" sz="1600" b="0" dirty="0" smtClean="0"/>
              <a:t>Improve application security, resiliency, elasticity, manageability, speed of patching</a:t>
            </a: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Support cloud choice and portability (</a:t>
            </a:r>
            <a:r>
              <a:rPr lang="en-US" sz="1600" b="0" i="0" u="none" strike="noStrike" cap="none" dirty="0" err="1" smtClean="0">
                <a:solidFill>
                  <a:schemeClr val="dk2"/>
                </a:solidFill>
                <a:sym typeface="Arial"/>
              </a:rPr>
              <a:t>vSphere</a:t>
            </a:r>
            <a:r>
              <a:rPr lang="en-US" sz="1600" b="0" i="0" u="none" strike="noStrike" cap="none" dirty="0" smtClean="0">
                <a:solidFill>
                  <a:schemeClr val="dk2"/>
                </a:solidFill>
                <a:sym typeface="Arial"/>
              </a:rPr>
              <a:t>, </a:t>
            </a:r>
            <a:r>
              <a:rPr lang="en-US" sz="1600" b="0" i="0" u="none" strike="noStrike" cap="none" dirty="0" err="1" smtClean="0">
                <a:solidFill>
                  <a:schemeClr val="dk2"/>
                </a:solidFill>
                <a:sym typeface="Arial"/>
              </a:rPr>
              <a:t>OpenStack</a:t>
            </a:r>
            <a:r>
              <a:rPr lang="en-US" sz="1600" b="0" i="0" u="none" strike="noStrike" cap="none" dirty="0" smtClean="0">
                <a:solidFill>
                  <a:schemeClr val="dk2"/>
                </a:solidFill>
                <a:sym typeface="Arial"/>
              </a:rPr>
              <a:t>, Azure, AWS, Google, </a:t>
            </a:r>
            <a:r>
              <a:rPr lang="en-US" sz="1600" b="0" i="0" u="none" strike="noStrike" cap="none" dirty="0" err="1" smtClean="0">
                <a:solidFill>
                  <a:schemeClr val="dk2"/>
                </a:solidFill>
                <a:sym typeface="Arial"/>
              </a:rPr>
              <a:t>etc</a:t>
            </a:r>
            <a:r>
              <a:rPr lang="en-US" sz="1600" b="0" i="0" u="none" strike="noStrike" cap="none" dirty="0" smtClean="0">
                <a:solidFill>
                  <a:schemeClr val="dk2"/>
                </a:solidFill>
                <a:sym typeface="Arial"/>
              </a:rPr>
              <a:t>)</a:t>
            </a:r>
          </a:p>
          <a:p>
            <a:pPr marL="0" marR="0" lvl="0" indent="0" algn="l" rtl="0">
              <a:lnSpc>
                <a:spcPct val="200000"/>
              </a:lnSpc>
              <a:spcBef>
                <a:spcPts val="0"/>
              </a:spcBef>
              <a:spcAft>
                <a:spcPts val="0"/>
              </a:spcAft>
              <a:buClr>
                <a:srgbClr val="3F3F3F"/>
              </a:buClr>
              <a:buSzPct val="110000"/>
              <a:buNone/>
            </a:pPr>
            <a:endParaRPr lang="en-US" sz="1600" b="0" i="0" u="none" strike="noStrike" cap="none" dirty="0">
              <a:solidFill>
                <a:schemeClr val="dk2"/>
              </a:solidFill>
              <a:sym typeface="Arial"/>
            </a:endParaRPr>
          </a:p>
        </p:txBody>
      </p:sp>
    </p:spTree>
    <p:extLst>
      <p:ext uri="{BB962C8B-B14F-4D97-AF65-F5344CB8AC3E}">
        <p14:creationId xmlns:p14="http://schemas.microsoft.com/office/powerpoint/2010/main" val="467322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Shape 68"/>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dirty="0"/>
              <a:t>What’s Important </a:t>
            </a:r>
            <a:r>
              <a:rPr lang="en-US" dirty="0" smtClean="0"/>
              <a:t>to Raytheon’s </a:t>
            </a:r>
            <a:r>
              <a:rPr lang="en-US" dirty="0"/>
              <a:t>Desired Outcomes </a:t>
            </a:r>
          </a:p>
        </p:txBody>
      </p:sp>
      <p:sp>
        <p:nvSpPr>
          <p:cNvPr id="69" name="Shape 69"/>
          <p:cNvSpPr txBox="1">
            <a:spLocks noGrp="1"/>
          </p:cNvSpPr>
          <p:nvPr>
            <p:ph type="body" idx="2"/>
          </p:nvPr>
        </p:nvSpPr>
        <p:spPr>
          <a:xfrm>
            <a:off x="289150" y="818416"/>
            <a:ext cx="8854850" cy="3541013"/>
          </a:xfrm>
          <a:prstGeom prst="rect">
            <a:avLst/>
          </a:prstGeom>
          <a:noFill/>
          <a:ln>
            <a:noFill/>
          </a:ln>
        </p:spPr>
        <p:txBody>
          <a:bodyPr lIns="91425" tIns="91425" rIns="91425" bIns="91425" anchor="t" anchorCtr="0">
            <a:noAutofit/>
          </a:bodyPr>
          <a:lstStyle/>
          <a:p>
            <a:pPr marL="285750" indent="-285750">
              <a:lnSpc>
                <a:spcPct val="100000"/>
              </a:lnSpc>
            </a:pPr>
            <a:r>
              <a:rPr lang="en-US" b="0" dirty="0" smtClean="0"/>
              <a:t>GBS – Speed, Stability, Security as goals for PCF pilot</a:t>
            </a:r>
          </a:p>
          <a:p>
            <a:pPr marL="0" indent="0">
              <a:lnSpc>
                <a:spcPct val="100000"/>
              </a:lnSpc>
              <a:buNone/>
            </a:pPr>
            <a:endParaRPr lang="en-US" b="0" dirty="0" smtClean="0"/>
          </a:p>
          <a:p>
            <a:pPr marL="285750" indent="-285750">
              <a:lnSpc>
                <a:spcPct val="100000"/>
              </a:lnSpc>
            </a:pPr>
            <a:r>
              <a:rPr lang="en-US" b="0" dirty="0" smtClean="0"/>
              <a:t>GBS - </a:t>
            </a:r>
            <a:r>
              <a:rPr lang="en-US" b="0" dirty="0"/>
              <a:t>Kerry Finn - "A platform that supports continuous everything </a:t>
            </a:r>
            <a:r>
              <a:rPr lang="en-US" b="0" dirty="0" err="1"/>
              <a:t>DevOps</a:t>
            </a:r>
            <a:r>
              <a:rPr lang="en-US" b="0" dirty="0"/>
              <a:t> is a key theme of Raytheon's end to end SDLC value stream </a:t>
            </a:r>
            <a:r>
              <a:rPr lang="en-US" b="0" dirty="0" smtClean="0"/>
              <a:t>enablement (</a:t>
            </a:r>
            <a:r>
              <a:rPr lang="en-US" b="0" dirty="0"/>
              <a:t>e.g.  "Deliver Mission/Business solutions with critical capabilities, 50% cheaper, 50% faster with 100% show stopper and critical defects </a:t>
            </a:r>
            <a:r>
              <a:rPr lang="en-US" b="0" dirty="0" smtClean="0"/>
              <a:t>resolved”).”</a:t>
            </a:r>
          </a:p>
          <a:p>
            <a:pPr marL="0" marR="0" lvl="0" indent="0" algn="l" rtl="0">
              <a:lnSpc>
                <a:spcPct val="100000"/>
              </a:lnSpc>
              <a:spcBef>
                <a:spcPts val="0"/>
              </a:spcBef>
              <a:spcAft>
                <a:spcPts val="0"/>
              </a:spcAft>
              <a:buClr>
                <a:srgbClr val="3F3F3F"/>
              </a:buClr>
              <a:buSzPct val="110000"/>
              <a:buNone/>
            </a:pPr>
            <a:endParaRPr lang="en-US" b="0" dirty="0" smtClean="0"/>
          </a:p>
          <a:p>
            <a:pPr lvl="0" indent="-228600">
              <a:lnSpc>
                <a:spcPct val="100000"/>
              </a:lnSpc>
            </a:pPr>
            <a:r>
              <a:rPr lang="en-US" b="0" dirty="0" smtClean="0"/>
              <a:t>IIS – </a:t>
            </a:r>
            <a:r>
              <a:rPr lang="en-US" b="0" dirty="0" err="1" smtClean="0"/>
              <a:t>iRAD</a:t>
            </a:r>
            <a:r>
              <a:rPr lang="en-US" b="0" dirty="0" smtClean="0"/>
              <a:t>, </a:t>
            </a:r>
            <a:r>
              <a:rPr lang="en-US" b="0" dirty="0" err="1" smtClean="0"/>
              <a:t>cRAD</a:t>
            </a:r>
            <a:r>
              <a:rPr lang="en-US" b="0" dirty="0" smtClean="0"/>
              <a:t> projects with Pivotal as a Partner. Pathfinder program for Air Force in Boston Labs. </a:t>
            </a:r>
            <a:endParaRPr lang="en-US" b="0" dirty="0" smtClean="0"/>
          </a:p>
          <a:p>
            <a:pPr marL="0" lvl="0" indent="0">
              <a:lnSpc>
                <a:spcPct val="100000"/>
              </a:lnSpc>
              <a:buNone/>
            </a:pPr>
            <a:endParaRPr lang="en-US" b="0" dirty="0"/>
          </a:p>
          <a:p>
            <a:pPr lvl="0" indent="-228600">
              <a:lnSpc>
                <a:spcPct val="100000"/>
              </a:lnSpc>
            </a:pPr>
            <a:r>
              <a:rPr lang="en-US" b="0" dirty="0" smtClean="0"/>
              <a:t>IIS </a:t>
            </a:r>
            <a:r>
              <a:rPr lang="mr-IN" b="0" dirty="0" smtClean="0"/>
              <a:t>–</a:t>
            </a:r>
            <a:r>
              <a:rPr lang="en-US" b="0" dirty="0" smtClean="0"/>
              <a:t> DCGS, </a:t>
            </a:r>
            <a:r>
              <a:rPr lang="en-US" b="0" dirty="0" err="1" smtClean="0"/>
              <a:t>DoMino</a:t>
            </a:r>
            <a:r>
              <a:rPr lang="en-US" b="0" dirty="0" smtClean="0"/>
              <a:t> </a:t>
            </a:r>
            <a:r>
              <a:rPr lang="en-US" b="0" dirty="0"/>
              <a:t>– The new DGCS would have an open architecture, simplifying the addition of new components and breaking the systems-integrator bottleneck. Its apps and databases would run largely in the cloud, using a commercial-off-the-shelf platform (Pivotal Cloud Foundry) that would allow us to quickly accommodate new requirements and new technology</a:t>
            </a:r>
            <a:r>
              <a:rPr lang="en-US" b="0" dirty="0" smtClean="0"/>
              <a:t>.</a:t>
            </a:r>
          </a:p>
          <a:p>
            <a:pPr marL="228600" marR="0" lvl="0" indent="-228600" algn="l" rtl="0">
              <a:lnSpc>
                <a:spcPct val="100000"/>
              </a:lnSpc>
              <a:spcBef>
                <a:spcPts val="0"/>
              </a:spcBef>
              <a:spcAft>
                <a:spcPts val="0"/>
              </a:spcAft>
              <a:buClr>
                <a:srgbClr val="3F3F3F"/>
              </a:buClr>
              <a:buSzPct val="110000"/>
              <a:buFont typeface="Arial"/>
              <a:buChar char="•"/>
            </a:pPr>
            <a:endParaRPr lang="en-US" b="0" dirty="0"/>
          </a:p>
          <a:p>
            <a:pPr marL="228600" marR="0" lvl="0" indent="-228600" algn="l" rtl="0">
              <a:lnSpc>
                <a:spcPct val="100000"/>
              </a:lnSpc>
              <a:spcBef>
                <a:spcPts val="0"/>
              </a:spcBef>
              <a:spcAft>
                <a:spcPts val="0"/>
              </a:spcAft>
              <a:buClr>
                <a:srgbClr val="3F3F3F"/>
              </a:buClr>
              <a:buSzPct val="110000"/>
              <a:buFont typeface="Arial"/>
              <a:buChar char="•"/>
            </a:pPr>
            <a:r>
              <a:rPr lang="en-US" b="0" dirty="0" smtClean="0"/>
              <a:t>RMS - Matt </a:t>
            </a:r>
            <a:r>
              <a:rPr lang="en-US" b="0" dirty="0" err="1"/>
              <a:t>Kehret</a:t>
            </a:r>
            <a:r>
              <a:rPr lang="en-US" b="0" dirty="0"/>
              <a:t> - move from current (25-30) IT Ticket based app deployment process, reduce or eliminate the IBM middleware management outsourcing service </a:t>
            </a:r>
          </a:p>
          <a:p>
            <a:pPr lvl="0" indent="-228600">
              <a:lnSpc>
                <a:spcPct val="100000"/>
              </a:lnSpc>
            </a:pPr>
            <a:endParaRPr lang="en-US" b="0" dirty="0"/>
          </a:p>
          <a:p>
            <a:pPr lvl="0" indent="-228600">
              <a:lnSpc>
                <a:spcPct val="100000"/>
              </a:lnSpc>
            </a:pPr>
            <a:endParaRPr lang="en-US" b="0" dirty="0"/>
          </a:p>
          <a:p>
            <a:pPr marL="228600" marR="0" lvl="0" indent="-228600" algn="l" rtl="0">
              <a:lnSpc>
                <a:spcPct val="100000"/>
              </a:lnSpc>
              <a:spcBef>
                <a:spcPts val="0"/>
              </a:spcBef>
              <a:spcAft>
                <a:spcPts val="0"/>
              </a:spcAft>
              <a:buClr>
                <a:srgbClr val="3F3F3F"/>
              </a:buClr>
              <a:buSzPct val="110000"/>
              <a:buFont typeface="Arial"/>
              <a:buChar char="•"/>
            </a:pPr>
            <a:endParaRPr lang="en-US" sz="14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3F3F3F"/>
              </a:buClr>
              <a:buSzPct val="110000"/>
              <a:buNone/>
            </a:pPr>
            <a:endParaRPr lang="en-US" sz="14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3F3F3F"/>
              </a:buClr>
              <a:buSzPct val="110000"/>
              <a:buNone/>
            </a:pPr>
            <a:endParaRPr lang="en-US" b="0" dirty="0" err="1" smtClean="0"/>
          </a:p>
        </p:txBody>
      </p:sp>
    </p:spTree>
    <p:extLst>
      <p:ext uri="{BB962C8B-B14F-4D97-AF65-F5344CB8AC3E}">
        <p14:creationId xmlns:p14="http://schemas.microsoft.com/office/powerpoint/2010/main" val="36844269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25" y="164341"/>
            <a:ext cx="8410575" cy="460375"/>
          </a:xfrm>
        </p:spPr>
        <p:txBody>
          <a:bodyPr/>
          <a:lstStyle/>
          <a:p>
            <a:r>
              <a:rPr lang="en-US" sz="2800" b="1" dirty="0" smtClean="0">
                <a:solidFill>
                  <a:srgbClr val="008881"/>
                </a:solidFill>
              </a:rPr>
              <a:t>Expected outcome for Raytheon</a:t>
            </a:r>
            <a:endParaRPr lang="en-US" sz="2800" b="1" dirty="0"/>
          </a:p>
        </p:txBody>
      </p:sp>
      <p:sp>
        <p:nvSpPr>
          <p:cNvPr id="4" name="Content Placeholder 3"/>
          <p:cNvSpPr>
            <a:spLocks noGrp="1"/>
          </p:cNvSpPr>
          <p:nvPr>
            <p:ph type="body" idx="1"/>
          </p:nvPr>
        </p:nvSpPr>
        <p:spPr>
          <a:xfrm>
            <a:off x="211238" y="996405"/>
            <a:ext cx="5202031" cy="3576981"/>
          </a:xfrm>
          <a:prstGeom prst="rect">
            <a:avLst/>
          </a:prstGeom>
        </p:spPr>
        <p:txBody>
          <a:bodyPr/>
          <a:lstStyle/>
          <a:p>
            <a:pPr marL="228600" lvl="0" indent="-203200">
              <a:lnSpc>
                <a:spcPct val="115000"/>
              </a:lnSpc>
              <a:spcBef>
                <a:spcPts val="0"/>
              </a:spcBef>
              <a:buClr>
                <a:srgbClr val="008881"/>
              </a:buClr>
            </a:pPr>
            <a:r>
              <a:rPr lang="en-US" sz="1800" dirty="0" smtClean="0">
                <a:solidFill>
                  <a:srgbClr val="4D4D4D"/>
                </a:solidFill>
              </a:rPr>
              <a:t>Developer and IT Operation Productivity</a:t>
            </a:r>
          </a:p>
          <a:p>
            <a:pPr lvl="1">
              <a:buClr>
                <a:schemeClr val="accent3"/>
              </a:buClr>
              <a:buSzPct val="70000"/>
              <a:buFont typeface="Courier New"/>
              <a:buChar char="o"/>
            </a:pPr>
            <a:r>
              <a:rPr lang="en-US" sz="1200" dirty="0" smtClean="0">
                <a:solidFill>
                  <a:srgbClr val="4D4D4D"/>
                </a:solidFill>
              </a:rPr>
              <a:t>Average </a:t>
            </a:r>
            <a:r>
              <a:rPr lang="en-US" sz="1200" dirty="0">
                <a:solidFill>
                  <a:srgbClr val="4D4D4D"/>
                </a:solidFill>
              </a:rPr>
              <a:t>Developer is able to Provision and Install 50% faster</a:t>
            </a:r>
          </a:p>
          <a:p>
            <a:pPr lvl="1">
              <a:buClr>
                <a:schemeClr val="accent3"/>
              </a:buClr>
              <a:buSzPct val="70000"/>
              <a:buFont typeface="Courier New"/>
              <a:buChar char="o"/>
            </a:pPr>
            <a:r>
              <a:rPr lang="en-US" sz="1200" dirty="0" smtClean="0">
                <a:solidFill>
                  <a:srgbClr val="4D4D4D"/>
                </a:solidFill>
              </a:rPr>
              <a:t>Average IT Operator can Configure, Deploy, Monitor and Scale App Lifecycle 90% faster.</a:t>
            </a:r>
          </a:p>
          <a:p>
            <a:pPr lvl="1">
              <a:buClr>
                <a:schemeClr val="accent3"/>
              </a:buClr>
              <a:buSzPct val="70000"/>
              <a:buFont typeface="Courier New"/>
              <a:buChar char="o"/>
            </a:pPr>
            <a:r>
              <a:rPr lang="en-US" sz="1200" dirty="0">
                <a:solidFill>
                  <a:srgbClr val="4D4D4D"/>
                </a:solidFill>
              </a:rPr>
              <a:t>Support </a:t>
            </a:r>
            <a:r>
              <a:rPr lang="en-US" sz="1200" dirty="0" smtClean="0">
                <a:solidFill>
                  <a:srgbClr val="4D4D4D"/>
                </a:solidFill>
              </a:rPr>
              <a:t>multiple development languages</a:t>
            </a:r>
          </a:p>
          <a:p>
            <a:pPr marL="228600" lvl="0" indent="-203200">
              <a:lnSpc>
                <a:spcPct val="115000"/>
              </a:lnSpc>
              <a:spcBef>
                <a:spcPts val="0"/>
              </a:spcBef>
              <a:buClr>
                <a:srgbClr val="008881"/>
              </a:buClr>
            </a:pPr>
            <a:r>
              <a:rPr lang="en-US" sz="1800" dirty="0" smtClean="0">
                <a:solidFill>
                  <a:srgbClr val="4D4D4D"/>
                </a:solidFill>
              </a:rPr>
              <a:t>Software License Savings</a:t>
            </a:r>
          </a:p>
          <a:p>
            <a:pPr lvl="1">
              <a:buClr>
                <a:schemeClr val="accent3"/>
              </a:buClr>
              <a:buSzPct val="70000"/>
              <a:buFont typeface="Courier New"/>
              <a:buChar char="o"/>
            </a:pPr>
            <a:r>
              <a:rPr lang="en-US" sz="1200" dirty="0">
                <a:solidFill>
                  <a:srgbClr val="4D4D4D"/>
                </a:solidFill>
              </a:rPr>
              <a:t>Based on Open Source platform and designed to avoid vendor lock-in</a:t>
            </a:r>
          </a:p>
          <a:p>
            <a:pPr lvl="1">
              <a:buClr>
                <a:schemeClr val="accent3"/>
              </a:buClr>
              <a:buSzPct val="70000"/>
              <a:buFont typeface="Courier New"/>
              <a:buChar char="o"/>
            </a:pPr>
            <a:r>
              <a:rPr lang="en-US" sz="1200" dirty="0">
                <a:solidFill>
                  <a:srgbClr val="4D4D4D"/>
                </a:solidFill>
              </a:rPr>
              <a:t>Single platform removes the need for complex, multi-vendor contracts</a:t>
            </a:r>
          </a:p>
          <a:p>
            <a:pPr lvl="1">
              <a:buClr>
                <a:schemeClr val="accent3"/>
              </a:buClr>
              <a:buSzPct val="70000"/>
              <a:buFont typeface="Courier New"/>
              <a:buChar char="o"/>
            </a:pPr>
            <a:r>
              <a:rPr lang="en-US" sz="1200" dirty="0">
                <a:solidFill>
                  <a:srgbClr val="4D4D4D"/>
                </a:solidFill>
              </a:rPr>
              <a:t>Future-Proof your IT environment</a:t>
            </a:r>
          </a:p>
          <a:p>
            <a:pPr marL="228600" lvl="0" indent="-203200">
              <a:lnSpc>
                <a:spcPct val="115000"/>
              </a:lnSpc>
              <a:spcBef>
                <a:spcPts val="0"/>
              </a:spcBef>
              <a:buClr>
                <a:srgbClr val="008881"/>
              </a:buClr>
            </a:pPr>
            <a:r>
              <a:rPr lang="en-US" sz="1800" dirty="0" smtClean="0">
                <a:solidFill>
                  <a:srgbClr val="4D4D4D"/>
                </a:solidFill>
              </a:rPr>
              <a:t>Infrastructure Utilization</a:t>
            </a:r>
          </a:p>
          <a:p>
            <a:pPr lvl="1">
              <a:buClr>
                <a:schemeClr val="accent3"/>
              </a:buClr>
              <a:buSzPct val="70000"/>
              <a:buFont typeface="Courier New"/>
              <a:buChar char="o"/>
            </a:pPr>
            <a:r>
              <a:rPr lang="en-US" sz="1200" dirty="0">
                <a:solidFill>
                  <a:srgbClr val="4D4D4D"/>
                </a:solidFill>
              </a:rPr>
              <a:t>App-centric instead of infra-centric approach</a:t>
            </a:r>
          </a:p>
          <a:p>
            <a:pPr lvl="1">
              <a:buClr>
                <a:schemeClr val="accent3"/>
              </a:buClr>
              <a:buSzPct val="70000"/>
              <a:buFont typeface="Courier New"/>
              <a:buChar char="o"/>
            </a:pPr>
            <a:r>
              <a:rPr lang="en-US" sz="1200" dirty="0">
                <a:solidFill>
                  <a:srgbClr val="4D4D4D"/>
                </a:solidFill>
              </a:rPr>
              <a:t>Higher packing density equals better workload utilization</a:t>
            </a:r>
          </a:p>
          <a:p>
            <a:pPr lvl="1">
              <a:buClr>
                <a:schemeClr val="accent3"/>
              </a:buClr>
              <a:buSzPct val="70000"/>
              <a:buFont typeface="Courier New"/>
              <a:buChar char="o"/>
            </a:pPr>
            <a:r>
              <a:rPr lang="en-US" sz="1200" dirty="0">
                <a:solidFill>
                  <a:srgbClr val="4D4D4D"/>
                </a:solidFill>
              </a:rPr>
              <a:t>Spend time optimizing for business needs, instead of configuration management</a:t>
            </a:r>
          </a:p>
          <a:p>
            <a:pPr>
              <a:buFont typeface="Arial"/>
              <a:buChar char="•"/>
            </a:pPr>
            <a:endParaRPr lang="en-US" dirty="0">
              <a:solidFill>
                <a:srgbClr val="4D4D4D"/>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29" y="1363618"/>
            <a:ext cx="3242099" cy="175980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2956" y="3217105"/>
            <a:ext cx="3083472" cy="57456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6593" y="3897994"/>
            <a:ext cx="2959835" cy="682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13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0" y="1842393"/>
            <a:ext cx="9144000" cy="825867"/>
          </a:xfrm>
          <a:prstGeom prst="rect">
            <a:avLst/>
          </a:prstGeom>
          <a:noFill/>
          <a:ln>
            <a:noFill/>
          </a:ln>
        </p:spPr>
        <p:txBody>
          <a:bodyPr wrap="square"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pic>
        <p:nvPicPr>
          <p:cNvPr id="107" name="Shape 107"/>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pic>
        <p:nvPicPr>
          <p:cNvPr id="108" name="Shape 108"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109" name="Shape 109"/>
          <p:cNvSpPr txBox="1"/>
          <p:nvPr/>
        </p:nvSpPr>
        <p:spPr>
          <a:xfrm>
            <a:off x="1143000" y="2124225"/>
            <a:ext cx="6858000" cy="8535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3000">
                <a:solidFill>
                  <a:srgbClr val="1AB391"/>
                </a:solidFill>
              </a:rPr>
              <a:t>Our mission</a:t>
            </a:r>
            <a:r>
              <a:rPr lang="en-US" sz="3000">
                <a:solidFill>
                  <a:schemeClr val="lt1"/>
                </a:solidFill>
              </a:rPr>
              <a:t> is to transform how the world builds software</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a:picLocks noGrp="1"/>
          </p:cNvPicPr>
          <p:nvPr>
            <p:ph type="pic" idx="2"/>
          </p:nvPr>
        </p:nvPicPr>
        <p:blipFill rotWithShape="1">
          <a:blip r:embed="rId3">
            <a:alphaModFix amt="20000"/>
          </a:blip>
          <a:srcRect t="8636" b="8636"/>
          <a:stretch/>
        </p:blipFill>
        <p:spPr>
          <a:xfrm>
            <a:off x="114300" y="112713"/>
            <a:ext cx="8915400" cy="4918200"/>
          </a:xfrm>
          <a:prstGeom prst="rect">
            <a:avLst/>
          </a:prstGeom>
          <a:noFill/>
          <a:ln>
            <a:noFill/>
          </a:ln>
        </p:spPr>
      </p:pic>
      <p:pic>
        <p:nvPicPr>
          <p:cNvPr id="116" name="Shape 11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pic>
        <p:nvPicPr>
          <p:cNvPr id="117" name="Shape 117"/>
          <p:cNvPicPr preferRelativeResize="0"/>
          <p:nvPr/>
        </p:nvPicPr>
        <p:blipFill rotWithShape="1">
          <a:blip r:embed="rId5">
            <a:alphaModFix/>
          </a:blip>
          <a:srcRect/>
          <a:stretch/>
        </p:blipFill>
        <p:spPr>
          <a:xfrm>
            <a:off x="2819400" y="867164"/>
            <a:ext cx="3505200" cy="2771400"/>
          </a:xfrm>
          <a:prstGeom prst="rect">
            <a:avLst/>
          </a:prstGeom>
          <a:noFill/>
          <a:ln>
            <a:noFill/>
          </a:ln>
        </p:spPr>
      </p:pic>
      <p:sp>
        <p:nvSpPr>
          <p:cNvPr id="118" name="Shape 118"/>
          <p:cNvSpPr txBox="1"/>
          <p:nvPr/>
        </p:nvSpPr>
        <p:spPr>
          <a:xfrm>
            <a:off x="2362200" y="3638550"/>
            <a:ext cx="44196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of application development supporting digital business will be built not bought by 2020</a:t>
            </a:r>
          </a:p>
        </p:txBody>
      </p:sp>
      <p:sp>
        <p:nvSpPr>
          <p:cNvPr id="119" name="Shape 119"/>
          <p:cNvSpPr txBox="1"/>
          <p:nvPr/>
        </p:nvSpPr>
        <p:spPr>
          <a:xfrm>
            <a:off x="3657600" y="1652603"/>
            <a:ext cx="18288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200" b="1">
                <a:solidFill>
                  <a:schemeClr val="lt1"/>
                </a:solidFill>
                <a:latin typeface="Proxima Nova"/>
                <a:ea typeface="Proxima Nova"/>
                <a:cs typeface="Proxima Nova"/>
                <a:sym typeface="Proxima Nova"/>
              </a:rPr>
              <a:t>75</a:t>
            </a:r>
            <a:r>
              <a:rPr lang="en-US" sz="3000" b="1">
                <a:solidFill>
                  <a:schemeClr val="lt1"/>
                </a:solidFill>
                <a:latin typeface="Proxima Nova"/>
                <a:ea typeface="Proxima Nova"/>
                <a:cs typeface="Proxima Nova"/>
                <a:sym typeface="Proxima Nova"/>
              </a:rPr>
              <a:t>%</a:t>
            </a:r>
          </a:p>
        </p:txBody>
      </p:sp>
      <p:sp>
        <p:nvSpPr>
          <p:cNvPr id="120" name="Shape 120"/>
          <p:cNvSpPr txBox="1"/>
          <p:nvPr/>
        </p:nvSpPr>
        <p:spPr>
          <a:xfrm>
            <a:off x="406425" y="4652975"/>
            <a:ext cx="3251100" cy="245400"/>
          </a:xfrm>
          <a:prstGeom prst="rect">
            <a:avLst/>
          </a:prstGeom>
          <a:noFill/>
          <a:ln>
            <a:noFill/>
          </a:ln>
        </p:spPr>
        <p:txBody>
          <a:bodyPr wrap="square" lIns="91425" tIns="91425" rIns="91425" bIns="91425" anchor="t" anchorCtr="0">
            <a:noAutofit/>
          </a:bodyPr>
          <a:lstStyle/>
          <a:p>
            <a:pPr lvl="0" rtl="0">
              <a:spcBef>
                <a:spcPts val="0"/>
              </a:spcBef>
              <a:buNone/>
            </a:pPr>
            <a:r>
              <a:rPr lang="en-US" sz="800">
                <a:solidFill>
                  <a:srgbClr val="FFFFFF"/>
                </a:solidFill>
              </a:rPr>
              <a:t>Source: Gartner</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3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a:picLocks noGrp="1"/>
          </p:cNvPicPr>
          <p:nvPr>
            <p:ph type="pic" idx="2"/>
          </p:nvPr>
        </p:nvPicPr>
        <p:blipFill rotWithShape="1">
          <a:blip r:embed="rId3">
            <a:alphaModFix amt="40000"/>
          </a:blip>
          <a:srcRect t="8608" b="8616"/>
          <a:stretch/>
        </p:blipFill>
        <p:spPr>
          <a:xfrm>
            <a:off x="114300" y="112713"/>
            <a:ext cx="8915400" cy="4918200"/>
          </a:xfrm>
          <a:prstGeom prst="rect">
            <a:avLst/>
          </a:prstGeom>
          <a:noFill/>
          <a:ln>
            <a:noFill/>
          </a:ln>
        </p:spPr>
      </p:pic>
      <p:pic>
        <p:nvPicPr>
          <p:cNvPr id="146" name="Shape 14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pic>
        <p:nvPicPr>
          <p:cNvPr id="147" name="Shape 147"/>
          <p:cNvPicPr preferRelativeResize="0"/>
          <p:nvPr/>
        </p:nvPicPr>
        <p:blipFill rotWithShape="1">
          <a:blip r:embed="rId5">
            <a:alphaModFix/>
          </a:blip>
          <a:srcRect/>
          <a:stretch/>
        </p:blipFill>
        <p:spPr>
          <a:xfrm>
            <a:off x="2819400" y="867164"/>
            <a:ext cx="3505200" cy="2771400"/>
          </a:xfrm>
          <a:prstGeom prst="rect">
            <a:avLst/>
          </a:prstGeom>
          <a:noFill/>
          <a:ln>
            <a:noFill/>
          </a:ln>
        </p:spPr>
      </p:pic>
      <p:sp>
        <p:nvSpPr>
          <p:cNvPr id="148" name="Shape 148"/>
          <p:cNvSpPr txBox="1"/>
          <p:nvPr/>
        </p:nvSpPr>
        <p:spPr>
          <a:xfrm>
            <a:off x="2590800" y="3638550"/>
            <a:ext cx="39624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of Fortune 100 companies no longer exist (1955 vs. </a:t>
            </a:r>
            <a:r>
              <a:rPr lang="en-US" b="1">
                <a:solidFill>
                  <a:schemeClr val="lt1"/>
                </a:solidFill>
              </a:rPr>
              <a:t>2014</a:t>
            </a:r>
            <a:r>
              <a:rPr lang="en-US" sz="1400" b="1">
                <a:solidFill>
                  <a:schemeClr val="lt1"/>
                </a:solidFill>
                <a:latin typeface="Arial"/>
                <a:ea typeface="Arial"/>
                <a:cs typeface="Arial"/>
                <a:sym typeface="Arial"/>
              </a:rPr>
              <a:t>)</a:t>
            </a:r>
          </a:p>
        </p:txBody>
      </p:sp>
      <p:sp>
        <p:nvSpPr>
          <p:cNvPr id="149" name="Shape 149"/>
          <p:cNvSpPr txBox="1"/>
          <p:nvPr/>
        </p:nvSpPr>
        <p:spPr>
          <a:xfrm>
            <a:off x="3657600" y="1652603"/>
            <a:ext cx="18288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200" b="1">
                <a:solidFill>
                  <a:schemeClr val="lt1"/>
                </a:solidFill>
                <a:latin typeface="Proxima Nova"/>
                <a:ea typeface="Proxima Nova"/>
                <a:cs typeface="Proxima Nova"/>
                <a:sym typeface="Proxima Nova"/>
              </a:rPr>
              <a:t>88</a:t>
            </a:r>
            <a:r>
              <a:rPr lang="en-US" sz="3000" b="1">
                <a:solidFill>
                  <a:schemeClr val="lt1"/>
                </a:solidFill>
                <a:latin typeface="Proxima Nova"/>
                <a:ea typeface="Proxima Nova"/>
                <a:cs typeface="Proxima Nova"/>
                <a:sym typeface="Proxima Nova"/>
              </a:rPr>
              <a:t>%</a:t>
            </a:r>
          </a:p>
        </p:txBody>
      </p:sp>
      <p:sp>
        <p:nvSpPr>
          <p:cNvPr id="150" name="Shape 150"/>
          <p:cNvSpPr txBox="1"/>
          <p:nvPr/>
        </p:nvSpPr>
        <p:spPr>
          <a:xfrm>
            <a:off x="406425" y="4652975"/>
            <a:ext cx="3251100" cy="245400"/>
          </a:xfrm>
          <a:prstGeom prst="rect">
            <a:avLst/>
          </a:prstGeom>
          <a:noFill/>
          <a:ln>
            <a:noFill/>
          </a:ln>
        </p:spPr>
        <p:txBody>
          <a:bodyPr wrap="square" lIns="91425" tIns="91425" rIns="91425" bIns="91425" anchor="t" anchorCtr="0">
            <a:noAutofit/>
          </a:bodyPr>
          <a:lstStyle/>
          <a:p>
            <a:pPr lvl="0" rtl="0">
              <a:spcBef>
                <a:spcPts val="0"/>
              </a:spcBef>
              <a:buNone/>
            </a:pPr>
            <a:r>
              <a:rPr lang="en-US" sz="800">
                <a:solidFill>
                  <a:srgbClr val="FFFFFF"/>
                </a:solidFill>
              </a:rPr>
              <a:t>Source: American Enterprise Institute (2014)</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3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718978" cy="3423644"/>
          </a:xfrm>
          <a:prstGeom prst="rect">
            <a:avLst/>
          </a:prstGeom>
        </p:spPr>
      </p:pic>
      <p:pic>
        <p:nvPicPr>
          <p:cNvPr id="3" name="Picture 2"/>
          <p:cNvPicPr>
            <a:picLocks noChangeAspect="1"/>
          </p:cNvPicPr>
          <p:nvPr/>
        </p:nvPicPr>
        <p:blipFill>
          <a:blip r:embed="rId3"/>
          <a:stretch>
            <a:fillRect/>
          </a:stretch>
        </p:blipFill>
        <p:spPr>
          <a:xfrm>
            <a:off x="4604695" y="1866086"/>
            <a:ext cx="4539305" cy="3277413"/>
          </a:xfrm>
          <a:prstGeom prst="rect">
            <a:avLst/>
          </a:prstGeom>
        </p:spPr>
      </p:pic>
      <p:pic>
        <p:nvPicPr>
          <p:cNvPr id="4" name="Picture 3"/>
          <p:cNvPicPr>
            <a:picLocks noChangeAspect="1"/>
          </p:cNvPicPr>
          <p:nvPr/>
        </p:nvPicPr>
        <p:blipFill>
          <a:blip r:embed="rId4"/>
          <a:stretch>
            <a:fillRect/>
          </a:stretch>
        </p:blipFill>
        <p:spPr>
          <a:xfrm>
            <a:off x="4604694" y="1"/>
            <a:ext cx="4539305" cy="1866086"/>
          </a:xfrm>
          <a:prstGeom prst="rect">
            <a:avLst/>
          </a:prstGeom>
        </p:spPr>
      </p:pic>
      <p:sp>
        <p:nvSpPr>
          <p:cNvPr id="5" name="Rectangle 4"/>
          <p:cNvSpPr/>
          <p:nvPr/>
        </p:nvSpPr>
        <p:spPr>
          <a:xfrm>
            <a:off x="193970" y="4205544"/>
            <a:ext cx="4319261" cy="307777"/>
          </a:xfrm>
          <a:prstGeom prst="rect">
            <a:avLst/>
          </a:prstGeom>
        </p:spPr>
        <p:txBody>
          <a:bodyPr wrap="none">
            <a:spAutoFit/>
          </a:bodyPr>
          <a:lstStyle/>
          <a:p>
            <a:r>
              <a:rPr lang="en-US" b="1" dirty="0"/>
              <a:t>https://</a:t>
            </a:r>
            <a:r>
              <a:rPr lang="en-US" b="1" dirty="0" err="1"/>
              <a:t>www.youtube.com</a:t>
            </a:r>
            <a:r>
              <a:rPr lang="en-US" b="1" dirty="0"/>
              <a:t>/</a:t>
            </a:r>
            <a:r>
              <a:rPr lang="en-US" b="1" dirty="0" err="1"/>
              <a:t>watch?v</a:t>
            </a:r>
            <a:r>
              <a:rPr lang="en-US" b="1" dirty="0"/>
              <a:t>=</a:t>
            </a:r>
            <a:r>
              <a:rPr lang="en-US" b="1" dirty="0" err="1"/>
              <a:t>nQUpplJVjqI</a:t>
            </a:r>
            <a:endParaRPr lang="en-US" b="1" dirty="0"/>
          </a:p>
        </p:txBody>
      </p:sp>
    </p:spTree>
    <p:extLst>
      <p:ext uri="{BB962C8B-B14F-4D97-AF65-F5344CB8AC3E}">
        <p14:creationId xmlns:p14="http://schemas.microsoft.com/office/powerpoint/2010/main" val="36075825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a:picLocks noGrp="1"/>
          </p:cNvPicPr>
          <p:nvPr>
            <p:ph type="pic" idx="2"/>
          </p:nvPr>
        </p:nvPicPr>
        <p:blipFill rotWithShape="1">
          <a:blip r:embed="rId3">
            <a:alphaModFix amt="20000"/>
          </a:blip>
          <a:srcRect t="8595" b="8595"/>
          <a:stretch/>
        </p:blipFill>
        <p:spPr>
          <a:xfrm>
            <a:off x="114300" y="112713"/>
            <a:ext cx="8915400" cy="4918200"/>
          </a:xfrm>
          <a:prstGeom prst="rect">
            <a:avLst/>
          </a:prstGeom>
          <a:noFill/>
          <a:ln>
            <a:noFill/>
          </a:ln>
        </p:spPr>
      </p:pic>
      <p:pic>
        <p:nvPicPr>
          <p:cNvPr id="168" name="Shape 168"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169" name="Shape 169"/>
          <p:cNvSpPr txBox="1"/>
          <p:nvPr/>
        </p:nvSpPr>
        <p:spPr>
          <a:xfrm>
            <a:off x="457200" y="457200"/>
            <a:ext cx="3215400" cy="6096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19B392"/>
              </a:buClr>
              <a:buSzPct val="25000"/>
              <a:buFont typeface="Arial"/>
              <a:buNone/>
            </a:pPr>
            <a:r>
              <a:rPr lang="en-US" sz="1000" b="1" dirty="0">
                <a:solidFill>
                  <a:srgbClr val="19B392"/>
                </a:solidFill>
                <a:latin typeface="Arial"/>
                <a:ea typeface="Arial"/>
                <a:cs typeface="Arial"/>
                <a:sym typeface="Arial"/>
              </a:rPr>
              <a:t>TRANSFORMING INTO A</a:t>
            </a:r>
            <a:br>
              <a:rPr lang="en-US" sz="1000" b="1" dirty="0">
                <a:solidFill>
                  <a:srgbClr val="19B392"/>
                </a:solidFill>
                <a:latin typeface="Arial"/>
                <a:ea typeface="Arial"/>
                <a:cs typeface="Arial"/>
                <a:sym typeface="Arial"/>
              </a:rPr>
            </a:br>
            <a:r>
              <a:rPr lang="en-US" sz="1000" b="1" dirty="0">
                <a:solidFill>
                  <a:srgbClr val="19B392"/>
                </a:solidFill>
                <a:latin typeface="Arial"/>
                <a:ea typeface="Arial"/>
                <a:cs typeface="Arial"/>
                <a:sym typeface="Arial"/>
              </a:rPr>
              <a:t>MODERN SOFTWARE COMPANY</a:t>
            </a:r>
          </a:p>
        </p:txBody>
      </p:sp>
      <p:sp>
        <p:nvSpPr>
          <p:cNvPr id="170" name="Shape 170"/>
          <p:cNvSpPr txBox="1"/>
          <p:nvPr/>
        </p:nvSpPr>
        <p:spPr>
          <a:xfrm>
            <a:off x="533400" y="819150"/>
            <a:ext cx="3990900" cy="814500"/>
          </a:xfrm>
          <a:prstGeom prst="rect">
            <a:avLst/>
          </a:prstGeom>
          <a:noFill/>
          <a:ln>
            <a:noFill/>
          </a:ln>
        </p:spPr>
        <p:txBody>
          <a:bodyPr wrap="square" lIns="0" tIns="45700" rIns="91425" bIns="45700" anchor="t" anchorCtr="0">
            <a:noAutofit/>
          </a:bodyPr>
          <a:lstStyle/>
          <a:p>
            <a:pPr marL="0" marR="0" lvl="0" indent="0" algn="l" rtl="0">
              <a:spcBef>
                <a:spcPts val="0"/>
              </a:spcBef>
              <a:buClr>
                <a:schemeClr val="lt1"/>
              </a:buClr>
              <a:buSzPct val="25000"/>
              <a:buFont typeface="Arial"/>
              <a:buNone/>
            </a:pPr>
            <a:r>
              <a:rPr lang="en-US" sz="1300" dirty="0">
                <a:solidFill>
                  <a:schemeClr val="lt1"/>
                </a:solidFill>
                <a:latin typeface="Arial"/>
                <a:ea typeface="Arial"/>
                <a:cs typeface="Arial"/>
                <a:sym typeface="Arial"/>
              </a:rPr>
              <a:t>Building high-quality software at start-up speed requires modern software methodologies, cloud platform, and data tools</a:t>
            </a:r>
          </a:p>
        </p:txBody>
      </p:sp>
      <p:grpSp>
        <p:nvGrpSpPr>
          <p:cNvPr id="171" name="Shape 171"/>
          <p:cNvGrpSpPr/>
          <p:nvPr/>
        </p:nvGrpSpPr>
        <p:grpSpPr>
          <a:xfrm>
            <a:off x="609600" y="2190750"/>
            <a:ext cx="2193300" cy="1099912"/>
            <a:chOff x="421125" y="2190750"/>
            <a:chExt cx="2193300" cy="1099912"/>
          </a:xfrm>
        </p:grpSpPr>
        <p:sp>
          <p:nvSpPr>
            <p:cNvPr id="172" name="Shape 172"/>
            <p:cNvSpPr/>
            <p:nvPr/>
          </p:nvSpPr>
          <p:spPr>
            <a:xfrm>
              <a:off x="421125" y="2736562"/>
              <a:ext cx="21933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Cloud Native Platform</a:t>
              </a:r>
            </a:p>
          </p:txBody>
        </p:sp>
        <p:sp>
          <p:nvSpPr>
            <p:cNvPr id="173" name="Shape 173"/>
            <p:cNvSpPr/>
            <p:nvPr/>
          </p:nvSpPr>
          <p:spPr>
            <a:xfrm>
              <a:off x="1305198"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grpSp>
      <p:grpSp>
        <p:nvGrpSpPr>
          <p:cNvPr id="174" name="Shape 174"/>
          <p:cNvGrpSpPr/>
          <p:nvPr/>
        </p:nvGrpSpPr>
        <p:grpSpPr>
          <a:xfrm>
            <a:off x="3449738" y="2190750"/>
            <a:ext cx="2244600" cy="1099912"/>
            <a:chOff x="3449738" y="2190750"/>
            <a:chExt cx="2244600" cy="1099912"/>
          </a:xfrm>
        </p:grpSpPr>
        <p:sp>
          <p:nvSpPr>
            <p:cNvPr id="175" name="Shape 175"/>
            <p:cNvSpPr/>
            <p:nvPr/>
          </p:nvSpPr>
          <p:spPr>
            <a:xfrm>
              <a:off x="3449738" y="2736562"/>
              <a:ext cx="22446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Software Methodology</a:t>
              </a:r>
            </a:p>
          </p:txBody>
        </p:sp>
        <p:sp>
          <p:nvSpPr>
            <p:cNvPr id="176" name="Shape 176"/>
            <p:cNvSpPr/>
            <p:nvPr/>
          </p:nvSpPr>
          <p:spPr>
            <a:xfrm>
              <a:off x="4359459"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02</a:t>
              </a:r>
            </a:p>
          </p:txBody>
        </p:sp>
      </p:grpSp>
      <p:grpSp>
        <p:nvGrpSpPr>
          <p:cNvPr id="177" name="Shape 177"/>
          <p:cNvGrpSpPr/>
          <p:nvPr/>
        </p:nvGrpSpPr>
        <p:grpSpPr>
          <a:xfrm>
            <a:off x="6847927" y="2190750"/>
            <a:ext cx="1153200" cy="1099912"/>
            <a:chOff x="6875006" y="2190750"/>
            <a:chExt cx="1153200" cy="1099912"/>
          </a:xfrm>
        </p:grpSpPr>
        <p:sp>
          <p:nvSpPr>
            <p:cNvPr id="178" name="Shape 178"/>
            <p:cNvSpPr/>
            <p:nvPr/>
          </p:nvSpPr>
          <p:spPr>
            <a:xfrm>
              <a:off x="6875006" y="2736562"/>
              <a:ext cx="11532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Data Tools</a:t>
              </a:r>
            </a:p>
          </p:txBody>
        </p:sp>
        <p:sp>
          <p:nvSpPr>
            <p:cNvPr id="179" name="Shape 179"/>
            <p:cNvSpPr/>
            <p:nvPr/>
          </p:nvSpPr>
          <p:spPr>
            <a:xfrm>
              <a:off x="7239000"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03</a:t>
              </a:r>
            </a:p>
          </p:txBody>
        </p:sp>
      </p:gr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29784"/>
          </a:xfrm>
          <a:prstGeom prst="rect">
            <a:avLst/>
          </a:prstGeom>
        </p:spPr>
      </p:pic>
      <p:sp>
        <p:nvSpPr>
          <p:cNvPr id="3" name="Shape 169"/>
          <p:cNvSpPr txBox="1"/>
          <p:nvPr/>
        </p:nvSpPr>
        <p:spPr>
          <a:xfrm>
            <a:off x="158359" y="152400"/>
            <a:ext cx="3215400" cy="6096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19B392"/>
              </a:buClr>
              <a:buSzPct val="25000"/>
              <a:buFont typeface="Arial"/>
              <a:buNone/>
            </a:pPr>
            <a:r>
              <a:rPr lang="en-US" sz="1000" b="1" dirty="0" smtClean="0">
                <a:solidFill>
                  <a:srgbClr val="19B392"/>
                </a:solidFill>
                <a:latin typeface="Arial"/>
                <a:ea typeface="Arial"/>
                <a:cs typeface="Arial"/>
                <a:sym typeface="Arial"/>
              </a:rPr>
              <a:t>Pivotal </a:t>
            </a:r>
            <a:r>
              <a:rPr lang="en-US" sz="1000" b="1" dirty="0">
                <a:solidFill>
                  <a:srgbClr val="19B392"/>
                </a:solidFill>
              </a:rPr>
              <a:t>a</a:t>
            </a:r>
            <a:r>
              <a:rPr lang="en-US" sz="1000" b="1" dirty="0" smtClean="0">
                <a:solidFill>
                  <a:srgbClr val="19B392"/>
                </a:solidFill>
                <a:latin typeface="Arial"/>
                <a:ea typeface="Arial"/>
                <a:cs typeface="Arial"/>
                <a:sym typeface="Arial"/>
              </a:rPr>
              <a:t>mong the top contributors </a:t>
            </a:r>
            <a:r>
              <a:rPr lang="en-US" sz="1000" b="1" dirty="0" smtClean="0">
                <a:solidFill>
                  <a:srgbClr val="19B392"/>
                </a:solidFill>
              </a:rPr>
              <a:t>to </a:t>
            </a:r>
            <a:r>
              <a:rPr lang="en-US" sz="1000" b="1" dirty="0" err="1" smtClean="0">
                <a:solidFill>
                  <a:srgbClr val="19B392"/>
                </a:solidFill>
              </a:rPr>
              <a:t>Github</a:t>
            </a:r>
            <a:endParaRPr lang="en-US" sz="1000" b="1" dirty="0">
              <a:solidFill>
                <a:srgbClr val="19B392"/>
              </a:solidFill>
              <a:latin typeface="Arial"/>
              <a:ea typeface="Arial"/>
              <a:cs typeface="Arial"/>
              <a:sym typeface="Arial"/>
            </a:endParaRPr>
          </a:p>
        </p:txBody>
      </p:sp>
    </p:spTree>
    <p:extLst>
      <p:ext uri="{BB962C8B-B14F-4D97-AF65-F5344CB8AC3E}">
        <p14:creationId xmlns:p14="http://schemas.microsoft.com/office/powerpoint/2010/main" val="40158957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descr="IMG_0819.jpg"/>
          <p:cNvPicPr preferRelativeResize="0"/>
          <p:nvPr/>
        </p:nvPicPr>
        <p:blipFill rotWithShape="1">
          <a:blip r:embed="rId3">
            <a:alphaModFix/>
          </a:blip>
          <a:srcRect t="8616" b="8616"/>
          <a:stretch/>
        </p:blipFill>
        <p:spPr>
          <a:xfrm>
            <a:off x="114300" y="112014"/>
            <a:ext cx="8915400" cy="4919400"/>
          </a:xfrm>
          <a:prstGeom prst="rect">
            <a:avLst/>
          </a:prstGeom>
          <a:noFill/>
          <a:ln>
            <a:noFill/>
          </a:ln>
        </p:spPr>
      </p:pic>
      <p:sp>
        <p:nvSpPr>
          <p:cNvPr id="194" name="Shape 194"/>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95" name="Shape 195"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196" name="Shape 196"/>
          <p:cNvSpPr txBox="1"/>
          <p:nvPr/>
        </p:nvSpPr>
        <p:spPr>
          <a:xfrm>
            <a:off x="888000" y="1529150"/>
            <a:ext cx="7368000" cy="15339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latin typeface="Arial"/>
                <a:ea typeface="Arial"/>
                <a:cs typeface="Arial"/>
                <a:sym typeface="Arial"/>
              </a:rPr>
              <a:t>T</a:t>
            </a:r>
            <a:r>
              <a:rPr lang="en-US" sz="3000">
                <a:solidFill>
                  <a:srgbClr val="FFFFFF"/>
                </a:solidFill>
              </a:rPr>
              <a:t>he</a:t>
            </a:r>
            <a:r>
              <a:rPr lang="en-US" sz="3000">
                <a:solidFill>
                  <a:srgbClr val="FFFFFF"/>
                </a:solidFill>
                <a:latin typeface="Arial"/>
                <a:ea typeface="Arial"/>
                <a:cs typeface="Arial"/>
                <a:sym typeface="Arial"/>
              </a:rPr>
              <a:t> Home Depot </a:t>
            </a:r>
            <a:r>
              <a:rPr lang="en-US" sz="3000">
                <a:solidFill>
                  <a:srgbClr val="FFFFFF"/>
                </a:solidFill>
              </a:rPr>
              <a:t>has over 3,000 application instances—core to running their $83 billion dollar business—running on Pivotal Cloud Foundry</a:t>
            </a:r>
            <a:r>
              <a:rPr lang="en-US" sz="3000">
                <a:solidFill>
                  <a:srgbClr val="FFFFFF"/>
                </a:solidFill>
                <a:latin typeface="Arial"/>
                <a:ea typeface="Arial"/>
                <a:cs typeface="Arial"/>
                <a:sym typeface="Arial"/>
              </a:rPr>
              <a:t>.</a:t>
            </a:r>
          </a:p>
        </p:txBody>
      </p:sp>
      <p:pic>
        <p:nvPicPr>
          <p:cNvPr id="197" name="Shape 197"/>
          <p:cNvPicPr preferRelativeResize="0"/>
          <p:nvPr/>
        </p:nvPicPr>
        <p:blipFill rotWithShape="1">
          <a:blip r:embed="rId5">
            <a:alphaModFix/>
          </a:blip>
          <a:srcRect/>
          <a:stretch/>
        </p:blipFill>
        <p:spPr>
          <a:xfrm>
            <a:off x="445751" y="4322432"/>
            <a:ext cx="574500" cy="574500"/>
          </a:xfrm>
          <a:prstGeom prst="rect">
            <a:avLst/>
          </a:prstGeom>
          <a:noFill/>
          <a:ln>
            <a:noFill/>
          </a:ln>
        </p:spPr>
      </p:pic>
      <p:sp>
        <p:nvSpPr>
          <p:cNvPr id="198" name="Shape 198"/>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Shape 204" descr="Associated-Press-1.jpg"/>
          <p:cNvPicPr preferRelativeResize="0"/>
          <p:nvPr/>
        </p:nvPicPr>
        <p:blipFill rotWithShape="1">
          <a:blip r:embed="rId3">
            <a:alphaModFix/>
          </a:blip>
          <a:srcRect t="4949" b="12282"/>
          <a:stretch/>
        </p:blipFill>
        <p:spPr>
          <a:xfrm>
            <a:off x="114300" y="112014"/>
            <a:ext cx="8915400" cy="4919400"/>
          </a:xfrm>
          <a:prstGeom prst="rect">
            <a:avLst/>
          </a:prstGeom>
          <a:noFill/>
          <a:ln>
            <a:noFill/>
          </a:ln>
        </p:spPr>
      </p:pic>
      <p:sp>
        <p:nvSpPr>
          <p:cNvPr id="205" name="Shape 205"/>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06" name="Shape 206"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07" name="Shape 207"/>
          <p:cNvSpPr txBox="1"/>
          <p:nvPr/>
        </p:nvSpPr>
        <p:spPr>
          <a:xfrm>
            <a:off x="888000" y="1492075"/>
            <a:ext cx="7368000" cy="1571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Comcast can now convert an idea into a feature in 2-3 days [not months]... and</a:t>
            </a:r>
            <a:r>
              <a:rPr lang="en-US" sz="3000">
                <a:solidFill>
                  <a:srgbClr val="FFFFFF"/>
                </a:solidFill>
                <a:latin typeface="Arial"/>
                <a:ea typeface="Arial"/>
                <a:cs typeface="Arial"/>
                <a:sym typeface="Arial"/>
              </a:rPr>
              <a:t> </a:t>
            </a:r>
            <a:r>
              <a:rPr lang="en-US" sz="3000">
                <a:solidFill>
                  <a:srgbClr val="FFFFFF"/>
                </a:solidFill>
              </a:rPr>
              <a:t>has over 900 developers innovating every day on Pivotal Cloud Foundry</a:t>
            </a:r>
            <a:r>
              <a:rPr lang="en-US" sz="3000">
                <a:solidFill>
                  <a:srgbClr val="FFFFFF"/>
                </a:solidFill>
                <a:latin typeface="Arial"/>
                <a:ea typeface="Arial"/>
                <a:cs typeface="Arial"/>
                <a:sym typeface="Arial"/>
              </a:rPr>
              <a:t>.</a:t>
            </a:r>
          </a:p>
        </p:txBody>
      </p:sp>
      <p:pic>
        <p:nvPicPr>
          <p:cNvPr id="208" name="Shape 208"/>
          <p:cNvPicPr preferRelativeResize="0"/>
          <p:nvPr/>
        </p:nvPicPr>
        <p:blipFill>
          <a:blip r:embed="rId5">
            <a:alphaModFix/>
          </a:blip>
          <a:stretch>
            <a:fillRect/>
          </a:stretch>
        </p:blipFill>
        <p:spPr>
          <a:xfrm>
            <a:off x="324350" y="4457297"/>
            <a:ext cx="1241850" cy="439626"/>
          </a:xfrm>
          <a:prstGeom prst="rect">
            <a:avLst/>
          </a:prstGeom>
          <a:noFill/>
          <a:ln>
            <a:noFill/>
          </a:ln>
        </p:spPr>
      </p:pic>
      <p:sp>
        <p:nvSpPr>
          <p:cNvPr id="209" name="Shape 209"/>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1626</Words>
  <Application>Microsoft Macintosh PowerPoint</Application>
  <PresentationFormat>On-screen Show (16:9)</PresentationFormat>
  <Paragraphs>108</Paragraphs>
  <Slides>16</Slides>
  <Notes>14</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Raytheon Wants To Achieve</vt:lpstr>
      <vt:lpstr>What’s Important to Raytheon’s Desired Outcomes </vt:lpstr>
      <vt:lpstr>Expected outcome for Raytheon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Yadhav Jayaraman</cp:lastModifiedBy>
  <cp:revision>10</cp:revision>
  <dcterms:modified xsi:type="dcterms:W3CDTF">2017-11-06T11:11:17Z</dcterms:modified>
</cp:coreProperties>
</file>